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Lst>
  <p:sldSz cy="5143500" cx="9144000"/>
  <p:notesSz cx="6858000" cy="9144000"/>
  <p:embeddedFontLst>
    <p:embeddedFont>
      <p:font typeface="Raleway"/>
      <p:regular r:id="rId129"/>
      <p:bold r:id="rId130"/>
      <p:italic r:id="rId131"/>
      <p:boldItalic r:id="rId132"/>
    </p:embeddedFont>
    <p:embeddedFont>
      <p:font typeface="EB Garamond"/>
      <p:regular r:id="rId133"/>
      <p:bold r:id="rId134"/>
      <p:italic r:id="rId135"/>
      <p:boldItalic r:id="rId1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F30CE7F-601A-4E6D-8F60-5197F0B05BD6}">
  <a:tblStyle styleId="{9F30CE7F-601A-4E6D-8F60-5197F0B05B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aleway-regular.fntdata"/><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slide" Target="slides/slide118.xml"/><Relationship Id="rId29" Type="http://schemas.openxmlformats.org/officeDocument/2006/relationships/slide" Target="slides/slide22.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Raleway-boldItalic.fntdata"/><Relationship Id="rId131" Type="http://schemas.openxmlformats.org/officeDocument/2006/relationships/font" Target="fonts/Raleway-italic.fntdata"/><Relationship Id="rId130" Type="http://schemas.openxmlformats.org/officeDocument/2006/relationships/font" Target="fonts/Raleway-bold.fntdata"/><Relationship Id="rId136" Type="http://schemas.openxmlformats.org/officeDocument/2006/relationships/font" Target="fonts/EBGaramond-boldItalic.fntdata"/><Relationship Id="rId135" Type="http://schemas.openxmlformats.org/officeDocument/2006/relationships/font" Target="fonts/EBGaramond-italic.fntdata"/><Relationship Id="rId134" Type="http://schemas.openxmlformats.org/officeDocument/2006/relationships/font" Target="fonts/EBGaramond-bold.fntdata"/><Relationship Id="rId133" Type="http://schemas.openxmlformats.org/officeDocument/2006/relationships/font" Target="fonts/EBGaramond-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b3ad0639fc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b3ad0639fc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3ad0639fc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b3ad0639fc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1b3ad0639fc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1b3ad0639fc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1b3ad0639fc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1b3ad0639fc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b3ad0639fc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b3ad0639fc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b3ad0639fc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b3ad0639fc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b3ad0639fc_1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b3ad0639fc_1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1b3ad0639fc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1b3ad0639fc_1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1b3ad0639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1b3ad0639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1b3ad0639fc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1b3ad0639fc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b3ad0639f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b3ad0639f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b3ad0639fc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b3ad0639fc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b3ad0639fc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b3ad0639fc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1b3ad0639fc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1b3ad0639fc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1b3ad0639fc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1b3ad0639fc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b3ad0639fc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b3ad0639fc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b3ad0639fc_2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b3ad0639fc_2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b3ad0639fc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b3ad0639fc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b3ad0639fc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b3ad0639fc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1b3ad0639fc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1b3ad0639fc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1b3ad0639fc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1b3ad0639fc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1b3ad0639fc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1b3ad0639fc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1b3ad0639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1b3ad0639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b3ad0639fc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b3ad0639fc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1b3ad0639fc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1b3ad0639fc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1b3ad0639fc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1b3ad0639fc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3ad0639fc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3ad0639fc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b3ad0639fc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b3ad0639fc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b3ad0639fc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b3ad0639fc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b3ad0639fc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b3ad0639fc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3ad0639fc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b3ad0639fc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b3ad0639fc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b3ad0639fc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b3ad0639fc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b3ad0639fc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b3ad0639fc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b3ad0639fc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b3ad0639fc_0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b3ad0639fc_0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3ad0639fc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3ad0639fc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3ad0639fc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b3ad0639fc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3ad0639fc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3ad0639fc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b3ad0639fc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3ad0639fc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b3ad0639fc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b3ad0639fc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b3ad0639fc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b3ad0639fc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b3ad0639fc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3ad0639fc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b3ad0639fc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b3ad0639fc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b3ad0639fc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b3ad0639fc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b3ad0639fc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b3ad0639fc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b3ad0639fc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b3ad0639fc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b3ad0639fc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b3ad0639fc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b3ad0639fc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b3ad0639fc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b3ad0639fc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b3ad0639fc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b3ad0639fc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b3ad0639fc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b3ad0639fc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b3ad0639fc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b3ad0639fc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b3ad0639fc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b3ad0639fc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b3ad0639fc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b3ad0639fc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b3ad0639fc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b3ad0639fc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b3ad0639fc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b3ad0639fc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b3ad0639fc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b3ad0639fc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b3ad0639fc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b3ad0639fc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b3ad0639fc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b3ad0639fc_0_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b3ad0639fc_0_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b3ad0639fc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b3ad0639fc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b3ad0639fc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b3ad0639fc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b3ad0639fc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b3ad0639fc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b3ad0639fc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b3ad0639fc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b3ad0639fc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b3ad0639fc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b3ad0639fc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b3ad0639fc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b3ad0639fc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b3ad0639fc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b3ad0639fc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b3ad0639fc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b3ad0639fc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b3ad0639fc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b3ad0639fc_0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b3ad0639fc_0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b3ad0639fc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b3ad0639fc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b3ad0639fc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b3ad0639fc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b3ad0639fc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b3ad0639fc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b3ad0639fc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b3ad0639fc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b3ad0639fc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b3ad0639fc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b3ad0639fc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b3ad0639fc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b3ad0639fc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b3ad0639fc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b3ad0639fc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b3ad0639fc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3ad0639fc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b3ad0639fc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b3ad0639fc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b3ad0639fc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b3ad0639fc_0_1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b3ad0639fc_0_1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b3ad0639fc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b3ad0639fc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b3ad0639fc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b3ad0639fc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b3ad0639fc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b3ad0639fc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b3ad0639fc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b3ad0639fc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b3ad0639fc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b3ad0639fc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b3ad0639fc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b3ad0639fc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b3ad0639fc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b3ad0639fc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b3ad0639fc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b3ad0639fc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3ad0639fc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3ad0639fc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b3ad0639fc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b3ad0639fc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b3ad0639fc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b3ad0639fc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b3ad0639fc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b3ad0639fc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b3ad0639fc_0_1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b3ad0639fc_0_1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b3ad0639fc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b3ad0639fc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b3ad0639fc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b3ad0639fc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b3ad0639fc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b3ad0639fc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b3ad0639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b3ad0639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b3ad0639f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b3ad0639f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b3ad0639fc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b3ad0639fc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b3ad0639fc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b3ad0639fc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b3ad0639f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b3ad0639f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1b3ad0639f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1b3ad0639f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1b3ad0639fc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1b3ad0639fc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b3ad0639fc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b3ad0639fc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1b3ad0639fc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8" name="Google Shape;1018;g1b3ad0639fc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b3ad0639fc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b3ad0639fc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b3ad0639fc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b3ad0639fc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b3ad0639fc_1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b3ad0639fc_1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b3ad0639fc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b3ad0639fc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b3ad0639fc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b3ad0639fc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3ad0639fc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3ad0639fc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b3ad0639fc_1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b3ad0639fc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b3ad0639fc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b3ad0639fc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b3ad0639fc_1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b3ad0639fc_1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1b3ad0639fc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1b3ad0639fc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b3ad0639fc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b3ad0639fc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1b3ad0639fc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1b3ad0639fc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1b3ad0639fc_1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1b3ad0639fc_1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b3ad0639fc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b3ad0639fc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b3ad0639fc_1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1b3ad0639fc_1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1b3ad0639fc_1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1b3ad0639fc_1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9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9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3.xml"/><Relationship Id="rId3" Type="http://schemas.openxmlformats.org/officeDocument/2006/relationships/image" Target="../media/image9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 Id="rId3" Type="http://schemas.openxmlformats.org/officeDocument/2006/relationships/image" Target="../media/image93.png"/><Relationship Id="rId4" Type="http://schemas.openxmlformats.org/officeDocument/2006/relationships/image" Target="../media/image9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9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92.png"/><Relationship Id="rId4" Type="http://schemas.openxmlformats.org/officeDocument/2006/relationships/image" Target="../media/image94.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1.xml"/><Relationship Id="rId3" Type="http://schemas.openxmlformats.org/officeDocument/2006/relationships/image" Target="../media/image10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4.xml"/><Relationship Id="rId3" Type="http://schemas.openxmlformats.org/officeDocument/2006/relationships/image" Target="../media/image10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image" Target="../media/image99.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8.xml"/><Relationship Id="rId3" Type="http://schemas.openxmlformats.org/officeDocument/2006/relationships/image" Target="../media/image98.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9.xml"/><Relationship Id="rId3"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 Id="rId3" Type="http://schemas.openxmlformats.org/officeDocument/2006/relationships/image" Target="../media/image10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1.xml"/><Relationship Id="rId3" Type="http://schemas.openxmlformats.org/officeDocument/2006/relationships/image" Target="../media/image105.png"/><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jp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jp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jp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6.jp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1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1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9.jpg"/><Relationship Id="rId5" Type="http://schemas.openxmlformats.org/officeDocument/2006/relationships/image" Target="../media/image33.png"/><Relationship Id="rId6" Type="http://schemas.openxmlformats.org/officeDocument/2006/relationships/image" Target="../media/image36.jpg"/><Relationship Id="rId7"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4.jpg"/><Relationship Id="rId5" Type="http://schemas.openxmlformats.org/officeDocument/2006/relationships/image" Target="../media/image1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29.jpg"/><Relationship Id="rId6" Type="http://schemas.openxmlformats.org/officeDocument/2006/relationships/image" Target="../media/image33.png"/><Relationship Id="rId7" Type="http://schemas.openxmlformats.org/officeDocument/2006/relationships/image" Target="../media/image3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26.png"/><Relationship Id="rId5" Type="http://schemas.openxmlformats.org/officeDocument/2006/relationships/image" Target="../media/image34.jpg"/><Relationship Id="rId6" Type="http://schemas.openxmlformats.org/officeDocument/2006/relationships/image" Target="../media/image33.png"/><Relationship Id="rId7"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42.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13.jpg"/><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38.pn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38.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5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image" Target="../media/image56.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58.png"/><Relationship Id="rId6" Type="http://schemas.openxmlformats.org/officeDocument/2006/relationships/image" Target="../media/image1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60.png"/><Relationship Id="rId7"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62.jpg"/><Relationship Id="rId4" Type="http://schemas.openxmlformats.org/officeDocument/2006/relationships/image" Target="../media/image59.png"/><Relationship Id="rId5"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62.jpg"/><Relationship Id="rId4" Type="http://schemas.openxmlformats.org/officeDocument/2006/relationships/image" Target="../media/image59.png"/><Relationship Id="rId5"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62.jpg"/><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image" Target="../media/image62.jpg"/><Relationship Id="rId4" Type="http://schemas.openxmlformats.org/officeDocument/2006/relationships/image" Target="../media/image59.png"/><Relationship Id="rId5"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6.png"/><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67.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7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8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6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8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 Id="rId3" Type="http://schemas.openxmlformats.org/officeDocument/2006/relationships/image" Target="../media/image62.jpg"/><Relationship Id="rId4"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77.png"/><Relationship Id="rId4" Type="http://schemas.openxmlformats.org/officeDocument/2006/relationships/image" Target="../media/image76.png"/><Relationship Id="rId5" Type="http://schemas.openxmlformats.org/officeDocument/2006/relationships/image" Target="../media/image80.png"/><Relationship Id="rId6" Type="http://schemas.openxmlformats.org/officeDocument/2006/relationships/image" Target="../media/image86.png"/><Relationship Id="rId7" Type="http://schemas.openxmlformats.org/officeDocument/2006/relationships/image" Target="../media/image8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77.png"/><Relationship Id="rId4" Type="http://schemas.openxmlformats.org/officeDocument/2006/relationships/image" Target="../media/image74.png"/><Relationship Id="rId5" Type="http://schemas.openxmlformats.org/officeDocument/2006/relationships/image" Target="../media/image88.png"/><Relationship Id="rId6" Type="http://schemas.openxmlformats.org/officeDocument/2006/relationships/image" Target="../media/image86.png"/><Relationship Id="rId7" Type="http://schemas.openxmlformats.org/officeDocument/2006/relationships/image" Target="../media/image8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8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83.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83.png"/><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83.png"/><Relationship Id="rId4" Type="http://schemas.openxmlformats.org/officeDocument/2006/relationships/image" Target="../media/image8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Amazon Web Services</a:t>
            </a:r>
            <a:endParaRPr>
              <a:solidFill>
                <a:srgbClr val="666666"/>
              </a:solidFill>
              <a:latin typeface="EB Garamond"/>
              <a:ea typeface="EB Garamond"/>
              <a:cs typeface="EB Garamond"/>
              <a:sym typeface="EB Garamond"/>
            </a:endParaRPr>
          </a:p>
        </p:txBody>
      </p:sp>
      <p:sp>
        <p:nvSpPr>
          <p:cNvPr id="100" name="Google Shape;100;p2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Cloud</a:t>
            </a:r>
            <a:endParaRPr>
              <a:solidFill>
                <a:srgbClr val="FF7A00"/>
              </a:solidFill>
              <a:latin typeface="EB Garamond"/>
              <a:ea typeface="EB Garamond"/>
              <a:cs typeface="EB Garamond"/>
              <a:sym typeface="EB Garamond"/>
            </a:endParaRPr>
          </a:p>
        </p:txBody>
      </p:sp>
      <p:cxnSp>
        <p:nvCxnSpPr>
          <p:cNvPr id="101" name="Google Shape;101;p2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2" name="Google Shape;102;p2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Availability Zone </a:t>
            </a:r>
            <a:endParaRPr>
              <a:solidFill>
                <a:srgbClr val="FF7A00"/>
              </a:solidFill>
              <a:latin typeface="EB Garamond"/>
              <a:ea typeface="EB Garamond"/>
              <a:cs typeface="EB Garamond"/>
              <a:sym typeface="EB Garamond"/>
            </a:endParaRPr>
          </a:p>
        </p:txBody>
      </p:sp>
      <p:sp>
        <p:nvSpPr>
          <p:cNvPr id="176" name="Google Shape;176;p3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77" name="Google Shape;177;p34"/>
          <p:cNvSpPr txBox="1"/>
          <p:nvPr/>
        </p:nvSpPr>
        <p:spPr>
          <a:xfrm>
            <a:off x="218825" y="916400"/>
            <a:ext cx="72504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AWS Data Centers are organized into Availability Zones (AZ)</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availability zone are located at lower-risk locations.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There are  multiple AZ and each of them is separate by geographic region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availability_zone.png" id="178" name="Google Shape;178;p34"/>
          <p:cNvPicPr preferRelativeResize="0"/>
          <p:nvPr/>
        </p:nvPicPr>
        <p:blipFill>
          <a:blip r:embed="rId3">
            <a:alphaModFix/>
          </a:blip>
          <a:stretch>
            <a:fillRect/>
          </a:stretch>
        </p:blipFill>
        <p:spPr>
          <a:xfrm>
            <a:off x="2365350" y="2733525"/>
            <a:ext cx="2957351" cy="19263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4"/>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Unsupported VPC Peering Configurations - 1</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222" name="Google Shape;1222;p12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23" name="Google Shape;1223;p124"/>
          <p:cNvSpPr txBox="1"/>
          <p:nvPr/>
        </p:nvSpPr>
        <p:spPr>
          <a:xfrm>
            <a:off x="295300" y="815925"/>
            <a:ext cx="7984200" cy="11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cannot create a VPC peering connection between VPCs with matching or overlapping IPv4 CIDR blocks.</a:t>
            </a:r>
            <a:endParaRPr sz="1800">
              <a:solidFill>
                <a:srgbClr val="666666"/>
              </a:solidFill>
              <a:latin typeface="EB Garamond"/>
              <a:ea typeface="EB Garamond"/>
              <a:cs typeface="EB Garamond"/>
              <a:sym typeface="EB Garamond"/>
            </a:endParaRPr>
          </a:p>
        </p:txBody>
      </p:sp>
      <p:pic>
        <p:nvPicPr>
          <p:cNvPr id="1224" name="Google Shape;1224;p124"/>
          <p:cNvPicPr preferRelativeResize="0"/>
          <p:nvPr/>
        </p:nvPicPr>
        <p:blipFill>
          <a:blip r:embed="rId3">
            <a:alphaModFix/>
          </a:blip>
          <a:stretch>
            <a:fillRect/>
          </a:stretch>
        </p:blipFill>
        <p:spPr>
          <a:xfrm>
            <a:off x="2787213" y="2961788"/>
            <a:ext cx="3000375" cy="8191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25"/>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Unsupported VPC Peering Configurations - 2</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230" name="Google Shape;1230;p12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31" name="Google Shape;1231;p125"/>
          <p:cNvSpPr txBox="1"/>
          <p:nvPr/>
        </p:nvSpPr>
        <p:spPr>
          <a:xfrm>
            <a:off x="295300" y="815925"/>
            <a:ext cx="7984200" cy="11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a VPC peering connection between VPC A and VPC B (pcx-aaaabbbb), and between VPC A and VPC C (pcx-aaaacccc).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is no VPC peering connection between VPC B and VPC C. You cannot route packets directly from VPC B to VPC C through VPC A.</a:t>
            </a:r>
            <a:endParaRPr sz="1800">
              <a:solidFill>
                <a:srgbClr val="666666"/>
              </a:solidFill>
              <a:latin typeface="EB Garamond"/>
              <a:ea typeface="EB Garamond"/>
              <a:cs typeface="EB Garamond"/>
              <a:sym typeface="EB Garamond"/>
            </a:endParaRPr>
          </a:p>
        </p:txBody>
      </p:sp>
      <p:pic>
        <p:nvPicPr>
          <p:cNvPr id="1232" name="Google Shape;1232;p125"/>
          <p:cNvPicPr preferRelativeResize="0"/>
          <p:nvPr/>
        </p:nvPicPr>
        <p:blipFill>
          <a:blip r:embed="rId3">
            <a:alphaModFix/>
          </a:blip>
          <a:stretch>
            <a:fillRect/>
          </a:stretch>
        </p:blipFill>
        <p:spPr>
          <a:xfrm>
            <a:off x="3146913" y="2829875"/>
            <a:ext cx="3038475" cy="17907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26"/>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Network ACL</a:t>
            </a:r>
            <a:endParaRPr sz="4800">
              <a:solidFill>
                <a:srgbClr val="666666"/>
              </a:solidFill>
              <a:latin typeface="EB Garamond"/>
              <a:ea typeface="EB Garamond"/>
              <a:cs typeface="EB Garamond"/>
              <a:sym typeface="EB Garamond"/>
            </a:endParaRPr>
          </a:p>
        </p:txBody>
      </p:sp>
      <p:sp>
        <p:nvSpPr>
          <p:cNvPr id="1238" name="Google Shape;1238;p12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Multiple Layers for Defense </a:t>
            </a:r>
            <a:endParaRPr>
              <a:solidFill>
                <a:srgbClr val="FF7A00"/>
              </a:solidFill>
              <a:latin typeface="EB Garamond"/>
              <a:ea typeface="EB Garamond"/>
              <a:cs typeface="EB Garamond"/>
              <a:sym typeface="EB Garamond"/>
            </a:endParaRPr>
          </a:p>
        </p:txBody>
      </p:sp>
      <p:cxnSp>
        <p:nvCxnSpPr>
          <p:cNvPr id="1239" name="Google Shape;1239;p12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40" name="Google Shape;1240;p12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27"/>
          <p:cNvSpPr txBox="1"/>
          <p:nvPr>
            <p:ph idx="1" type="subTitle"/>
          </p:nvPr>
        </p:nvSpPr>
        <p:spPr>
          <a:xfrm>
            <a:off x="64700" y="70475"/>
            <a:ext cx="8612400" cy="65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the Basics</a:t>
            </a:r>
            <a:endParaRPr>
              <a:solidFill>
                <a:srgbClr val="FF7A00"/>
              </a:solidFill>
              <a:latin typeface="EB Garamond"/>
              <a:ea typeface="EB Garamond"/>
              <a:cs typeface="EB Garamond"/>
              <a:sym typeface="EB Garamond"/>
            </a:endParaRPr>
          </a:p>
        </p:txBody>
      </p:sp>
      <p:sp>
        <p:nvSpPr>
          <p:cNvPr id="1246" name="Google Shape;1246;p127"/>
          <p:cNvSpPr txBox="1"/>
          <p:nvPr/>
        </p:nvSpPr>
        <p:spPr>
          <a:xfrm>
            <a:off x="401025" y="785575"/>
            <a:ext cx="8525400" cy="14865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chemeClr val="dk2"/>
                </a:solidFill>
                <a:latin typeface="EB Garamond"/>
                <a:ea typeface="EB Garamond"/>
                <a:cs typeface="EB Garamond"/>
                <a:sym typeface="EB Garamond"/>
              </a:rPr>
              <a:t>A network access control list (ACL) is an optional layer of security for your VPC that acts as a firewall for controlling traffic in and out of one or more subnets.</a:t>
            </a:r>
            <a:endParaRPr sz="1800">
              <a:solidFill>
                <a:schemeClr val="dk2"/>
              </a:solidFill>
              <a:latin typeface="EB Garamond"/>
              <a:ea typeface="EB Garamond"/>
              <a:cs typeface="EB Garamond"/>
              <a:sym typeface="EB Garamond"/>
            </a:endParaRPr>
          </a:p>
          <a:p>
            <a:pPr indent="0" lvl="0" marL="0" rtl="0" algn="l">
              <a:spcBef>
                <a:spcPts val="600"/>
              </a:spcBef>
              <a:spcAft>
                <a:spcPts val="0"/>
              </a:spcAft>
              <a:buNone/>
            </a:pPr>
            <a:r>
              <a:t/>
            </a:r>
            <a:endParaRPr sz="1800">
              <a:solidFill>
                <a:schemeClr val="dk2"/>
              </a:solidFill>
              <a:latin typeface="EB Garamond"/>
              <a:ea typeface="EB Garamond"/>
              <a:cs typeface="EB Garamond"/>
              <a:sym typeface="EB Garamond"/>
            </a:endParaRPr>
          </a:p>
          <a:p>
            <a:pPr indent="-342900" lvl="0" marL="457200" rtl="0" algn="l">
              <a:spcBef>
                <a:spcPts val="600"/>
              </a:spcBef>
              <a:spcAft>
                <a:spcPts val="0"/>
              </a:spcAft>
              <a:buClr>
                <a:schemeClr val="dk2"/>
              </a:buClr>
              <a:buSzPts val="1800"/>
              <a:buFont typeface="EB Garamond"/>
              <a:buChar char="●"/>
            </a:pPr>
            <a:r>
              <a:rPr lang="en" sz="1800">
                <a:solidFill>
                  <a:schemeClr val="dk2"/>
                </a:solidFill>
                <a:latin typeface="EB Garamond"/>
                <a:ea typeface="EB Garamond"/>
                <a:cs typeface="EB Garamond"/>
                <a:sym typeface="EB Garamond"/>
              </a:rPr>
              <a:t>Security Group works at an EC2 instance level.</a:t>
            </a:r>
            <a:endParaRPr sz="1800">
              <a:solidFill>
                <a:schemeClr val="dk2"/>
              </a:solidFill>
              <a:latin typeface="EB Garamond"/>
              <a:ea typeface="EB Garamond"/>
              <a:cs typeface="EB Garamond"/>
              <a:sym typeface="EB Garamond"/>
            </a:endParaRPr>
          </a:p>
          <a:p>
            <a:pPr indent="-342900" lvl="0" marL="457200" rtl="0" algn="l">
              <a:spcBef>
                <a:spcPts val="0"/>
              </a:spcBef>
              <a:spcAft>
                <a:spcPts val="0"/>
              </a:spcAft>
              <a:buClr>
                <a:schemeClr val="dk2"/>
              </a:buClr>
              <a:buSzPts val="1800"/>
              <a:buFont typeface="EB Garamond"/>
              <a:buChar char="●"/>
            </a:pPr>
            <a:r>
              <a:rPr lang="en" sz="1800">
                <a:solidFill>
                  <a:schemeClr val="dk2"/>
                </a:solidFill>
                <a:latin typeface="EB Garamond"/>
                <a:ea typeface="EB Garamond"/>
                <a:cs typeface="EB Garamond"/>
                <a:sym typeface="EB Garamond"/>
              </a:rPr>
              <a:t>Network ACL works at a Subnet Level.</a:t>
            </a:r>
            <a:endParaRPr sz="1800">
              <a:solidFill>
                <a:schemeClr val="dk2"/>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t/>
            </a:r>
            <a:endParaRPr/>
          </a:p>
        </p:txBody>
      </p:sp>
      <p:sp>
        <p:nvSpPr>
          <p:cNvPr id="1247" name="Google Shape;1247;p127"/>
          <p:cNvSpPr txBox="1"/>
          <p:nvPr/>
        </p:nvSpPr>
        <p:spPr>
          <a:xfrm>
            <a:off x="5207210" y="4197625"/>
            <a:ext cx="1595700" cy="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74EA7"/>
                </a:solidFill>
              </a:rPr>
              <a:t>Network ACL</a:t>
            </a:r>
            <a:endParaRPr b="1">
              <a:solidFill>
                <a:srgbClr val="674EA7"/>
              </a:solidFill>
            </a:endParaRPr>
          </a:p>
        </p:txBody>
      </p:sp>
      <p:sp>
        <p:nvSpPr>
          <p:cNvPr id="1248" name="Google Shape;1248;p127"/>
          <p:cNvSpPr txBox="1"/>
          <p:nvPr/>
        </p:nvSpPr>
        <p:spPr>
          <a:xfrm>
            <a:off x="1159096" y="4197625"/>
            <a:ext cx="1650900" cy="342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674EA7"/>
                </a:solidFill>
              </a:rPr>
              <a:t>Security Group</a:t>
            </a:r>
            <a:endParaRPr b="1">
              <a:solidFill>
                <a:srgbClr val="674EA7"/>
              </a:solidFill>
            </a:endParaRPr>
          </a:p>
        </p:txBody>
      </p:sp>
      <p:sp>
        <p:nvSpPr>
          <p:cNvPr id="1249" name="Google Shape;1249;p127"/>
          <p:cNvSpPr/>
          <p:nvPr/>
        </p:nvSpPr>
        <p:spPr>
          <a:xfrm>
            <a:off x="758763" y="2880350"/>
            <a:ext cx="2459400" cy="11304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0" name="Google Shape;1250;p127"/>
          <p:cNvPicPr preferRelativeResize="0"/>
          <p:nvPr/>
        </p:nvPicPr>
        <p:blipFill>
          <a:blip r:embed="rId3">
            <a:alphaModFix/>
          </a:blip>
          <a:stretch>
            <a:fillRect/>
          </a:stretch>
        </p:blipFill>
        <p:spPr>
          <a:xfrm>
            <a:off x="833600" y="3216414"/>
            <a:ext cx="620050" cy="616375"/>
          </a:xfrm>
          <a:prstGeom prst="rect">
            <a:avLst/>
          </a:prstGeom>
          <a:noFill/>
          <a:ln>
            <a:noFill/>
          </a:ln>
        </p:spPr>
      </p:pic>
      <p:pic>
        <p:nvPicPr>
          <p:cNvPr id="1251" name="Google Shape;1251;p127"/>
          <p:cNvPicPr preferRelativeResize="0"/>
          <p:nvPr/>
        </p:nvPicPr>
        <p:blipFill>
          <a:blip r:embed="rId3">
            <a:alphaModFix/>
          </a:blip>
          <a:stretch>
            <a:fillRect/>
          </a:stretch>
        </p:blipFill>
        <p:spPr>
          <a:xfrm>
            <a:off x="1613087" y="3216401"/>
            <a:ext cx="620050" cy="616375"/>
          </a:xfrm>
          <a:prstGeom prst="rect">
            <a:avLst/>
          </a:prstGeom>
          <a:noFill/>
          <a:ln>
            <a:noFill/>
          </a:ln>
        </p:spPr>
      </p:pic>
      <p:pic>
        <p:nvPicPr>
          <p:cNvPr id="1252" name="Google Shape;1252;p127"/>
          <p:cNvPicPr preferRelativeResize="0"/>
          <p:nvPr/>
        </p:nvPicPr>
        <p:blipFill>
          <a:blip r:embed="rId3">
            <a:alphaModFix/>
          </a:blip>
          <a:stretch>
            <a:fillRect/>
          </a:stretch>
        </p:blipFill>
        <p:spPr>
          <a:xfrm>
            <a:off x="2392587" y="3216401"/>
            <a:ext cx="620050" cy="616375"/>
          </a:xfrm>
          <a:prstGeom prst="rect">
            <a:avLst/>
          </a:prstGeom>
          <a:noFill/>
          <a:ln>
            <a:noFill/>
          </a:ln>
        </p:spPr>
      </p:pic>
      <p:sp>
        <p:nvSpPr>
          <p:cNvPr id="1253" name="Google Shape;1253;p127"/>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54" name="Google Shape;1254;p127"/>
          <p:cNvSpPr/>
          <p:nvPr/>
        </p:nvSpPr>
        <p:spPr>
          <a:xfrm>
            <a:off x="4246998" y="2880350"/>
            <a:ext cx="3178200" cy="1224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27"/>
          <p:cNvSpPr txBox="1"/>
          <p:nvPr/>
        </p:nvSpPr>
        <p:spPr>
          <a:xfrm>
            <a:off x="4755950" y="3324500"/>
            <a:ext cx="21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Public/Private Subnets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28"/>
          <p:cNvSpPr txBox="1"/>
          <p:nvPr>
            <p:ph idx="1" type="subTitle"/>
          </p:nvPr>
        </p:nvSpPr>
        <p:spPr>
          <a:xfrm>
            <a:off x="64700" y="70475"/>
            <a:ext cx="8612400" cy="7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with Use-Case</a:t>
            </a:r>
            <a:endParaRPr>
              <a:solidFill>
                <a:srgbClr val="FF7A00"/>
              </a:solidFill>
              <a:latin typeface="EB Garamond"/>
              <a:ea typeface="EB Garamond"/>
              <a:cs typeface="EB Garamond"/>
              <a:sym typeface="EB Garamond"/>
            </a:endParaRPr>
          </a:p>
        </p:txBody>
      </p:sp>
      <p:sp>
        <p:nvSpPr>
          <p:cNvPr id="1261" name="Google Shape;1261;p128"/>
          <p:cNvSpPr txBox="1"/>
          <p:nvPr/>
        </p:nvSpPr>
        <p:spPr>
          <a:xfrm>
            <a:off x="309300" y="689050"/>
            <a:ext cx="8525400" cy="1913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Company XYZ is getting </a:t>
            </a:r>
            <a:r>
              <a:rPr lang="en" sz="1800">
                <a:solidFill>
                  <a:srgbClr val="FF0000"/>
                </a:solidFill>
                <a:latin typeface="EB Garamond"/>
                <a:ea typeface="EB Garamond"/>
                <a:cs typeface="EB Garamond"/>
                <a:sym typeface="EB Garamond"/>
              </a:rPr>
              <a:t>lot of attacks</a:t>
            </a:r>
            <a:r>
              <a:rPr lang="en" sz="1800">
                <a:solidFill>
                  <a:srgbClr val="666666"/>
                </a:solidFill>
                <a:latin typeface="EB Garamond"/>
                <a:ea typeface="EB Garamond"/>
                <a:cs typeface="EB Garamond"/>
                <a:sym typeface="EB Garamond"/>
              </a:rPr>
              <a:t> from a random IP </a:t>
            </a:r>
            <a:r>
              <a:rPr lang="en" sz="1800">
                <a:solidFill>
                  <a:srgbClr val="FF0000"/>
                </a:solidFill>
                <a:latin typeface="EB Garamond"/>
                <a:ea typeface="EB Garamond"/>
                <a:cs typeface="EB Garamond"/>
                <a:sym typeface="EB Garamond"/>
              </a:rPr>
              <a:t>128.190.12.32. </a:t>
            </a:r>
            <a:r>
              <a:rPr lang="en" sz="1800">
                <a:solidFill>
                  <a:srgbClr val="666666"/>
                </a:solidFill>
                <a:latin typeface="EB Garamond"/>
                <a:ea typeface="EB Garamond"/>
                <a:cs typeface="EB Garamond"/>
                <a:sym typeface="EB Garamond"/>
              </a:rPr>
              <a:t>The company has more than 500 servers and Security team decided to block that IP in firewall  for all the servers.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38761D"/>
                </a:solidFill>
                <a:latin typeface="EB Garamond"/>
                <a:ea typeface="EB Garamond"/>
                <a:cs typeface="EB Garamond"/>
                <a:sym typeface="EB Garamond"/>
              </a:rPr>
              <a:t>How to go ahead and achieve that goal ?</a:t>
            </a:r>
            <a:endParaRPr sz="1800">
              <a:solidFill>
                <a:srgbClr val="38761D"/>
              </a:solidFill>
              <a:latin typeface="EB Garamond"/>
              <a:ea typeface="EB Garamond"/>
              <a:cs typeface="EB Garamond"/>
              <a:sym typeface="EB Garamond"/>
            </a:endParaRPr>
          </a:p>
          <a:p>
            <a:pPr indent="0" lvl="0" marL="0" rtl="0" algn="l">
              <a:spcBef>
                <a:spcPts val="600"/>
              </a:spcBef>
              <a:spcAft>
                <a:spcPts val="0"/>
              </a:spcAft>
              <a:buNone/>
            </a:pPr>
            <a:r>
              <a:t/>
            </a:r>
            <a:endParaRPr/>
          </a:p>
        </p:txBody>
      </p:sp>
      <p:pic>
        <p:nvPicPr>
          <p:cNvPr id="1262" name="Google Shape;1262;p128"/>
          <p:cNvPicPr preferRelativeResize="0"/>
          <p:nvPr/>
        </p:nvPicPr>
        <p:blipFill>
          <a:blip r:embed="rId3">
            <a:alphaModFix/>
          </a:blip>
          <a:stretch>
            <a:fillRect/>
          </a:stretch>
        </p:blipFill>
        <p:spPr>
          <a:xfrm>
            <a:off x="4264462" y="3798600"/>
            <a:ext cx="1647510" cy="1073725"/>
          </a:xfrm>
          <a:prstGeom prst="rect">
            <a:avLst/>
          </a:prstGeom>
          <a:noFill/>
          <a:ln>
            <a:noFill/>
          </a:ln>
        </p:spPr>
      </p:pic>
      <p:pic>
        <p:nvPicPr>
          <p:cNvPr id="1263" name="Google Shape;1263;p128"/>
          <p:cNvPicPr preferRelativeResize="0"/>
          <p:nvPr/>
        </p:nvPicPr>
        <p:blipFill>
          <a:blip r:embed="rId4">
            <a:alphaModFix/>
          </a:blip>
          <a:stretch>
            <a:fillRect/>
          </a:stretch>
        </p:blipFill>
        <p:spPr>
          <a:xfrm>
            <a:off x="4264450" y="2377125"/>
            <a:ext cx="1647525" cy="1073725"/>
          </a:xfrm>
          <a:prstGeom prst="rect">
            <a:avLst/>
          </a:prstGeom>
          <a:noFill/>
          <a:ln>
            <a:noFill/>
          </a:ln>
        </p:spPr>
      </p:pic>
      <p:sp>
        <p:nvSpPr>
          <p:cNvPr id="1264" name="Google Shape;1264;p128"/>
          <p:cNvSpPr/>
          <p:nvPr/>
        </p:nvSpPr>
        <p:spPr>
          <a:xfrm>
            <a:off x="1075500" y="3366675"/>
            <a:ext cx="1412100" cy="6921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Network ACL</a:t>
            </a:r>
            <a:endParaRPr/>
          </a:p>
        </p:txBody>
      </p:sp>
      <p:cxnSp>
        <p:nvCxnSpPr>
          <p:cNvPr id="1265" name="Google Shape;1265;p128"/>
          <p:cNvCxnSpPr>
            <a:stCxn id="1264" idx="3"/>
            <a:endCxn id="1263" idx="1"/>
          </p:cNvCxnSpPr>
          <p:nvPr/>
        </p:nvCxnSpPr>
        <p:spPr>
          <a:xfrm flipH="1" rot="10800000">
            <a:off x="2487600" y="2914125"/>
            <a:ext cx="1776900" cy="798600"/>
          </a:xfrm>
          <a:prstGeom prst="straightConnector1">
            <a:avLst/>
          </a:prstGeom>
          <a:noFill/>
          <a:ln cap="flat" cmpd="sng" w="9525">
            <a:solidFill>
              <a:schemeClr val="dk2"/>
            </a:solidFill>
            <a:prstDash val="solid"/>
            <a:round/>
            <a:headEnd len="med" w="med" type="none"/>
            <a:tailEnd len="med" w="med" type="stealth"/>
          </a:ln>
        </p:spPr>
      </p:cxnSp>
      <p:cxnSp>
        <p:nvCxnSpPr>
          <p:cNvPr id="1266" name="Google Shape;1266;p128"/>
          <p:cNvCxnSpPr>
            <a:stCxn id="1264" idx="3"/>
            <a:endCxn id="1262" idx="1"/>
          </p:cNvCxnSpPr>
          <p:nvPr/>
        </p:nvCxnSpPr>
        <p:spPr>
          <a:xfrm>
            <a:off x="2487600" y="3712725"/>
            <a:ext cx="1776900" cy="622800"/>
          </a:xfrm>
          <a:prstGeom prst="straightConnector1">
            <a:avLst/>
          </a:prstGeom>
          <a:noFill/>
          <a:ln cap="flat" cmpd="sng" w="9525">
            <a:solidFill>
              <a:schemeClr val="dk2"/>
            </a:solidFill>
            <a:prstDash val="solid"/>
            <a:round/>
            <a:headEnd len="med" w="med" type="none"/>
            <a:tailEnd len="med" w="med" type="stealth"/>
          </a:ln>
        </p:spPr>
      </p:cxnSp>
      <p:sp>
        <p:nvSpPr>
          <p:cNvPr id="1267" name="Google Shape;1267;p128"/>
          <p:cNvSpPr txBox="1"/>
          <p:nvPr/>
        </p:nvSpPr>
        <p:spPr>
          <a:xfrm>
            <a:off x="6134800" y="2713888"/>
            <a:ext cx="12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250 EC2</a:t>
            </a:r>
            <a:endParaRPr/>
          </a:p>
        </p:txBody>
      </p:sp>
      <p:sp>
        <p:nvSpPr>
          <p:cNvPr id="1268" name="Google Shape;1268;p128"/>
          <p:cNvSpPr txBox="1"/>
          <p:nvPr/>
        </p:nvSpPr>
        <p:spPr>
          <a:xfrm>
            <a:off x="6088075" y="3935325"/>
            <a:ext cx="12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250 EC2</a:t>
            </a:r>
            <a:endParaRPr/>
          </a:p>
        </p:txBody>
      </p:sp>
      <p:sp>
        <p:nvSpPr>
          <p:cNvPr id="1269" name="Google Shape;1269;p128"/>
          <p:cNvSpPr txBox="1"/>
          <p:nvPr/>
        </p:nvSpPr>
        <p:spPr>
          <a:xfrm>
            <a:off x="957750" y="4578625"/>
            <a:ext cx="164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DENY 128.190.12.32</a:t>
            </a:r>
            <a:endParaRPr sz="1100"/>
          </a:p>
        </p:txBody>
      </p:sp>
      <p:cxnSp>
        <p:nvCxnSpPr>
          <p:cNvPr id="1270" name="Google Shape;1270;p128"/>
          <p:cNvCxnSpPr/>
          <p:nvPr/>
        </p:nvCxnSpPr>
        <p:spPr>
          <a:xfrm flipH="1">
            <a:off x="1692750" y="4157763"/>
            <a:ext cx="9300" cy="4863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29"/>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76" name="Google Shape;1276;p129"/>
          <p:cNvSpPr txBox="1"/>
          <p:nvPr/>
        </p:nvSpPr>
        <p:spPr>
          <a:xfrm>
            <a:off x="314300" y="936900"/>
            <a:ext cx="8214600" cy="33057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Each subnet in your VPC must be associated with a network ACL. If you don't explicitly associate a subnet with a network ACL, the subnet is automatically associated with the default network ACL.</a:t>
            </a:r>
            <a:endParaRPr sz="1800">
              <a:solidFill>
                <a:srgbClr val="666666"/>
              </a:solidFill>
              <a:latin typeface="EB Garamond"/>
              <a:ea typeface="EB Garamond"/>
              <a:cs typeface="EB Garamond"/>
              <a:sym typeface="EB Garamond"/>
            </a:endParaRPr>
          </a:p>
          <a:p>
            <a:pPr indent="0" lvl="0" marL="45720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Default NACL allows all inbound and outbound IPv4 traffic and, if applicable, IPv6 traffic.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You can associate a network ACL with multiple subnets. However, a subnet can be associated with only one network ACL at a time.</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sp>
        <p:nvSpPr>
          <p:cNvPr id="1277" name="Google Shape;1277;p129"/>
          <p:cNvSpPr txBox="1"/>
          <p:nvPr/>
        </p:nvSpPr>
        <p:spPr>
          <a:xfrm>
            <a:off x="810250" y="58700"/>
            <a:ext cx="7116300" cy="55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Important Pointers</a:t>
            </a:r>
            <a:endParaRPr sz="2800">
              <a:solidFill>
                <a:srgbClr val="FF7A00"/>
              </a:solidFill>
              <a:latin typeface="EB Garamond"/>
              <a:ea typeface="EB Garamond"/>
              <a:cs typeface="EB Garamond"/>
              <a:sym typeface="EB Garamond"/>
            </a:endParaRPr>
          </a:p>
        </p:txBody>
      </p:sp>
      <p:sp>
        <p:nvSpPr>
          <p:cNvPr id="1278" name="Google Shape;1278;p129"/>
          <p:cNvSpPr txBox="1"/>
          <p:nvPr/>
        </p:nvSpPr>
        <p:spPr>
          <a:xfrm>
            <a:off x="5920150" y="2313375"/>
            <a:ext cx="3232200" cy="20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000"/>
                                        <p:tgtEl>
                                          <p:spTgt spid="1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30"/>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Amazon Machine Image</a:t>
            </a:r>
            <a:endParaRPr sz="4800">
              <a:solidFill>
                <a:srgbClr val="666666"/>
              </a:solidFill>
              <a:latin typeface="EB Garamond"/>
              <a:ea typeface="EB Garamond"/>
              <a:cs typeface="EB Garamond"/>
              <a:sym typeface="EB Garamond"/>
            </a:endParaRPr>
          </a:p>
        </p:txBody>
      </p:sp>
      <p:sp>
        <p:nvSpPr>
          <p:cNvPr id="1284" name="Google Shape;1284;p13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Image</a:t>
            </a:r>
            <a:endParaRPr>
              <a:solidFill>
                <a:srgbClr val="FF7A00"/>
              </a:solidFill>
              <a:latin typeface="EB Garamond"/>
              <a:ea typeface="EB Garamond"/>
              <a:cs typeface="EB Garamond"/>
              <a:sym typeface="EB Garamond"/>
            </a:endParaRPr>
          </a:p>
        </p:txBody>
      </p:sp>
      <p:cxnSp>
        <p:nvCxnSpPr>
          <p:cNvPr id="1285" name="Google Shape;1285;p13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286" name="Google Shape;1286;p13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3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AMI</a:t>
            </a:r>
            <a:endParaRPr>
              <a:solidFill>
                <a:srgbClr val="FF7A00"/>
              </a:solidFill>
              <a:latin typeface="EB Garamond"/>
              <a:ea typeface="EB Garamond"/>
              <a:cs typeface="EB Garamond"/>
              <a:sym typeface="EB Garamond"/>
            </a:endParaRPr>
          </a:p>
        </p:txBody>
      </p:sp>
      <p:sp>
        <p:nvSpPr>
          <p:cNvPr id="1292" name="Google Shape;1292;p13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93" name="Google Shape;1293;p131"/>
          <p:cNvSpPr txBox="1"/>
          <p:nvPr/>
        </p:nvSpPr>
        <p:spPr>
          <a:xfrm>
            <a:off x="298000" y="627925"/>
            <a:ext cx="8432400" cy="1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Machine Image (AMI) is the master image from which new EC2 instances can be launched.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Let’s understand with an example:</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1294" name="Google Shape;1294;p131"/>
          <p:cNvPicPr preferRelativeResize="0"/>
          <p:nvPr/>
        </p:nvPicPr>
        <p:blipFill>
          <a:blip r:embed="rId3">
            <a:alphaModFix/>
          </a:blip>
          <a:stretch>
            <a:fillRect/>
          </a:stretch>
        </p:blipFill>
        <p:spPr>
          <a:xfrm>
            <a:off x="3685200" y="2760050"/>
            <a:ext cx="723900" cy="714375"/>
          </a:xfrm>
          <a:prstGeom prst="rect">
            <a:avLst/>
          </a:prstGeom>
          <a:noFill/>
          <a:ln>
            <a:noFill/>
          </a:ln>
        </p:spPr>
      </p:pic>
      <p:sp>
        <p:nvSpPr>
          <p:cNvPr id="1295" name="Google Shape;1295;p131"/>
          <p:cNvSpPr txBox="1"/>
          <p:nvPr/>
        </p:nvSpPr>
        <p:spPr>
          <a:xfrm>
            <a:off x="3389300" y="3616975"/>
            <a:ext cx="14712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Amazon Linux </a:t>
            </a:r>
            <a:endParaRPr/>
          </a:p>
        </p:txBody>
      </p:sp>
      <p:cxnSp>
        <p:nvCxnSpPr>
          <p:cNvPr id="1296" name="Google Shape;1296;p131"/>
          <p:cNvCxnSpPr/>
          <p:nvPr/>
        </p:nvCxnSpPr>
        <p:spPr>
          <a:xfrm>
            <a:off x="2390675" y="3112300"/>
            <a:ext cx="1073700" cy="0"/>
          </a:xfrm>
          <a:prstGeom prst="straightConnector1">
            <a:avLst/>
          </a:prstGeom>
          <a:noFill/>
          <a:ln cap="flat" cmpd="sng" w="9525">
            <a:solidFill>
              <a:schemeClr val="dk2"/>
            </a:solidFill>
            <a:prstDash val="solid"/>
            <a:round/>
            <a:headEnd len="med" w="med" type="none"/>
            <a:tailEnd len="med" w="med" type="stealth"/>
          </a:ln>
        </p:spPr>
      </p:cxnSp>
      <p:sp>
        <p:nvSpPr>
          <p:cNvPr id="1297" name="Google Shape;1297;p131"/>
          <p:cNvSpPr/>
          <p:nvPr/>
        </p:nvSpPr>
        <p:spPr>
          <a:xfrm>
            <a:off x="490150" y="2457325"/>
            <a:ext cx="1679700" cy="1932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31"/>
          <p:cNvSpPr txBox="1"/>
          <p:nvPr/>
        </p:nvSpPr>
        <p:spPr>
          <a:xfrm>
            <a:off x="522364" y="2596900"/>
            <a:ext cx="1804200" cy="2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Security Hardening</a:t>
            </a:r>
            <a:endParaRPr b="1" sz="1200"/>
          </a:p>
        </p:txBody>
      </p:sp>
      <p:sp>
        <p:nvSpPr>
          <p:cNvPr id="1299" name="Google Shape;1299;p131"/>
          <p:cNvSpPr txBox="1"/>
          <p:nvPr/>
        </p:nvSpPr>
        <p:spPr>
          <a:xfrm>
            <a:off x="651375" y="3107563"/>
            <a:ext cx="15462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Configure SELinux</a:t>
            </a:r>
            <a:endParaRPr sz="1000"/>
          </a:p>
          <a:p>
            <a:pPr indent="0" lvl="0" marL="0" rtl="0" algn="l">
              <a:spcBef>
                <a:spcPts val="0"/>
              </a:spcBef>
              <a:spcAft>
                <a:spcPts val="0"/>
              </a:spcAft>
              <a:buNone/>
            </a:pPr>
            <a:r>
              <a:rPr lang="en" sz="1000"/>
              <a:t>Configure firewalld</a:t>
            </a:r>
            <a:endParaRPr sz="1000"/>
          </a:p>
          <a:p>
            <a:pPr indent="0" lvl="0" marL="0" rtl="0" algn="l">
              <a:spcBef>
                <a:spcPts val="0"/>
              </a:spcBef>
              <a:spcAft>
                <a:spcPts val="0"/>
              </a:spcAft>
              <a:buNone/>
            </a:pPr>
            <a:r>
              <a:rPr lang="en" sz="1000"/>
              <a:t>Install IPS agent</a:t>
            </a:r>
            <a:endParaRPr sz="1000"/>
          </a:p>
          <a:p>
            <a:pPr indent="0" lvl="0" marL="0" rtl="0" algn="l">
              <a:spcBef>
                <a:spcPts val="0"/>
              </a:spcBef>
              <a:spcAft>
                <a:spcPts val="0"/>
              </a:spcAft>
              <a:buNone/>
            </a:pPr>
            <a:r>
              <a:rPr lang="en" sz="1000"/>
              <a:t>Configure Auditd</a:t>
            </a:r>
            <a:endParaRPr sz="1000"/>
          </a:p>
          <a:p>
            <a:pPr indent="0" lvl="0" marL="0" rtl="0" algn="l">
              <a:spcBef>
                <a:spcPts val="0"/>
              </a:spcBef>
              <a:spcAft>
                <a:spcPts val="0"/>
              </a:spcAft>
              <a:buNone/>
            </a:pPr>
            <a:r>
              <a:rPr lang="en" sz="1000"/>
              <a:t>Create Security user</a:t>
            </a:r>
            <a:endParaRPr sz="1000"/>
          </a:p>
          <a:p>
            <a:pPr indent="0" lvl="0" marL="0" rtl="0" algn="l">
              <a:spcBef>
                <a:spcPts val="0"/>
              </a:spcBef>
              <a:spcAft>
                <a:spcPts val="0"/>
              </a:spcAft>
              <a:buNone/>
            </a:pPr>
            <a:r>
              <a:t/>
            </a:r>
            <a:endParaRPr/>
          </a:p>
        </p:txBody>
      </p:sp>
      <p:cxnSp>
        <p:nvCxnSpPr>
          <p:cNvPr id="1300" name="Google Shape;1300;p131"/>
          <p:cNvCxnSpPr/>
          <p:nvPr/>
        </p:nvCxnSpPr>
        <p:spPr>
          <a:xfrm>
            <a:off x="4667125" y="3037150"/>
            <a:ext cx="1084500" cy="0"/>
          </a:xfrm>
          <a:prstGeom prst="straightConnector1">
            <a:avLst/>
          </a:prstGeom>
          <a:noFill/>
          <a:ln cap="flat" cmpd="sng" w="9525">
            <a:solidFill>
              <a:schemeClr val="dk2"/>
            </a:solidFill>
            <a:prstDash val="solid"/>
            <a:round/>
            <a:headEnd len="med" w="med" type="none"/>
            <a:tailEnd len="med" w="med" type="stealth"/>
          </a:ln>
        </p:spPr>
      </p:cxnSp>
      <p:sp>
        <p:nvSpPr>
          <p:cNvPr id="1301" name="Google Shape;1301;p131"/>
          <p:cNvSpPr/>
          <p:nvPr/>
        </p:nvSpPr>
        <p:spPr>
          <a:xfrm>
            <a:off x="6342275" y="2317719"/>
            <a:ext cx="1890000" cy="1514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2" name="Google Shape;1302;p131"/>
          <p:cNvPicPr preferRelativeResize="0"/>
          <p:nvPr/>
        </p:nvPicPr>
        <p:blipFill>
          <a:blip r:embed="rId3">
            <a:alphaModFix/>
          </a:blip>
          <a:stretch>
            <a:fillRect/>
          </a:stretch>
        </p:blipFill>
        <p:spPr>
          <a:xfrm>
            <a:off x="6925325" y="2717581"/>
            <a:ext cx="723900" cy="714375"/>
          </a:xfrm>
          <a:prstGeom prst="rect">
            <a:avLst/>
          </a:prstGeom>
          <a:noFill/>
          <a:ln>
            <a:noFill/>
          </a:ln>
        </p:spPr>
      </p:pic>
      <p:sp>
        <p:nvSpPr>
          <p:cNvPr id="1303" name="Google Shape;1303;p131"/>
          <p:cNvSpPr txBox="1"/>
          <p:nvPr/>
        </p:nvSpPr>
        <p:spPr>
          <a:xfrm>
            <a:off x="6258400" y="3976625"/>
            <a:ext cx="23067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Hardened Amazon Linux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7"/>
                                        </p:tgtEl>
                                        <p:attrNameLst>
                                          <p:attrName>style.visibility</p:attrName>
                                        </p:attrNameLst>
                                      </p:cBhvr>
                                      <p:to>
                                        <p:strVal val="visible"/>
                                      </p:to>
                                    </p:set>
                                    <p:animEffect filter="fade" transition="in">
                                      <p:cBhvr>
                                        <p:cTn dur="1000"/>
                                        <p:tgtEl>
                                          <p:spTgt spid="1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8"/>
                                        </p:tgtEl>
                                        <p:attrNameLst>
                                          <p:attrName>style.visibility</p:attrName>
                                        </p:attrNameLst>
                                      </p:cBhvr>
                                      <p:to>
                                        <p:strVal val="visible"/>
                                      </p:to>
                                    </p:set>
                                    <p:animEffect filter="fade" transition="in">
                                      <p:cBhvr>
                                        <p:cTn dur="1000"/>
                                        <p:tgtEl>
                                          <p:spTgt spid="1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10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6"/>
                                        </p:tgtEl>
                                        <p:attrNameLst>
                                          <p:attrName>style.visibility</p:attrName>
                                        </p:attrNameLst>
                                      </p:cBhvr>
                                      <p:to>
                                        <p:strVal val="visible"/>
                                      </p:to>
                                    </p:set>
                                    <p:animEffect filter="fade" transition="in">
                                      <p:cBhvr>
                                        <p:cTn dur="1000"/>
                                        <p:tgtEl>
                                          <p:spTgt spid="1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10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1"/>
                                        </p:tgtEl>
                                        <p:attrNameLst>
                                          <p:attrName>style.visibility</p:attrName>
                                        </p:attrNameLst>
                                      </p:cBhvr>
                                      <p:to>
                                        <p:strVal val="visible"/>
                                      </p:to>
                                    </p:set>
                                    <p:animEffect filter="fade" transition="in">
                                      <p:cBhvr>
                                        <p:cTn dur="1000"/>
                                        <p:tgtEl>
                                          <p:spTgt spid="1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2"/>
                                        </p:tgtEl>
                                        <p:attrNameLst>
                                          <p:attrName>style.visibility</p:attrName>
                                        </p:attrNameLst>
                                      </p:cBhvr>
                                      <p:to>
                                        <p:strVal val="visible"/>
                                      </p:to>
                                    </p:set>
                                    <p:animEffect filter="fade" transition="in">
                                      <p:cBhvr>
                                        <p:cTn dur="1000"/>
                                        <p:tgtEl>
                                          <p:spTgt spid="13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3"/>
                                        </p:tgtEl>
                                        <p:attrNameLst>
                                          <p:attrName>style.visibility</p:attrName>
                                        </p:attrNameLst>
                                      </p:cBhvr>
                                      <p:to>
                                        <p:strVal val="visible"/>
                                      </p:to>
                                    </p:set>
                                    <p:animEffect filter="fade" transition="in">
                                      <p:cBhvr>
                                        <p:cTn dur="1000"/>
                                        <p:tgtEl>
                                          <p:spTgt spid="1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3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Hardened AMI</a:t>
            </a:r>
            <a:endParaRPr>
              <a:solidFill>
                <a:srgbClr val="FF7A00"/>
              </a:solidFill>
              <a:latin typeface="EB Garamond"/>
              <a:ea typeface="EB Garamond"/>
              <a:cs typeface="EB Garamond"/>
              <a:sym typeface="EB Garamond"/>
            </a:endParaRPr>
          </a:p>
        </p:txBody>
      </p:sp>
      <p:sp>
        <p:nvSpPr>
          <p:cNvPr id="1309" name="Google Shape;1309;p13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10" name="Google Shape;1310;p132"/>
          <p:cNvSpPr/>
          <p:nvPr/>
        </p:nvSpPr>
        <p:spPr>
          <a:xfrm>
            <a:off x="522275" y="1602644"/>
            <a:ext cx="1890000" cy="15141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1" name="Google Shape;1311;p132"/>
          <p:cNvPicPr preferRelativeResize="0"/>
          <p:nvPr/>
        </p:nvPicPr>
        <p:blipFill>
          <a:blip r:embed="rId3">
            <a:alphaModFix/>
          </a:blip>
          <a:stretch>
            <a:fillRect/>
          </a:stretch>
        </p:blipFill>
        <p:spPr>
          <a:xfrm>
            <a:off x="1105325" y="2002506"/>
            <a:ext cx="723900" cy="714375"/>
          </a:xfrm>
          <a:prstGeom prst="rect">
            <a:avLst/>
          </a:prstGeom>
          <a:noFill/>
          <a:ln>
            <a:noFill/>
          </a:ln>
        </p:spPr>
      </p:pic>
      <p:sp>
        <p:nvSpPr>
          <p:cNvPr id="1312" name="Google Shape;1312;p132"/>
          <p:cNvSpPr txBox="1"/>
          <p:nvPr/>
        </p:nvSpPr>
        <p:spPr>
          <a:xfrm>
            <a:off x="438400" y="3261550"/>
            <a:ext cx="23067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Hardened Amazon Linux </a:t>
            </a:r>
            <a:endParaRPr/>
          </a:p>
        </p:txBody>
      </p:sp>
      <p:cxnSp>
        <p:nvCxnSpPr>
          <p:cNvPr id="1313" name="Google Shape;1313;p132"/>
          <p:cNvCxnSpPr/>
          <p:nvPr/>
        </p:nvCxnSpPr>
        <p:spPr>
          <a:xfrm flipH="1" rot="10800000">
            <a:off x="2616175" y="1385075"/>
            <a:ext cx="2759700" cy="1009500"/>
          </a:xfrm>
          <a:prstGeom prst="straightConnector1">
            <a:avLst/>
          </a:prstGeom>
          <a:noFill/>
          <a:ln cap="flat" cmpd="sng" w="9525">
            <a:solidFill>
              <a:schemeClr val="dk2"/>
            </a:solidFill>
            <a:prstDash val="solid"/>
            <a:round/>
            <a:headEnd len="med" w="med" type="none"/>
            <a:tailEnd len="med" w="med" type="none"/>
          </a:ln>
        </p:spPr>
      </p:cxnSp>
      <p:cxnSp>
        <p:nvCxnSpPr>
          <p:cNvPr id="1314" name="Google Shape;1314;p132"/>
          <p:cNvCxnSpPr/>
          <p:nvPr/>
        </p:nvCxnSpPr>
        <p:spPr>
          <a:xfrm>
            <a:off x="2648375" y="2426775"/>
            <a:ext cx="2845500" cy="0"/>
          </a:xfrm>
          <a:prstGeom prst="straightConnector1">
            <a:avLst/>
          </a:prstGeom>
          <a:noFill/>
          <a:ln cap="flat" cmpd="sng" w="9525">
            <a:solidFill>
              <a:schemeClr val="dk2"/>
            </a:solidFill>
            <a:prstDash val="solid"/>
            <a:round/>
            <a:headEnd len="med" w="med" type="none"/>
            <a:tailEnd len="med" w="med" type="none"/>
          </a:ln>
        </p:spPr>
      </p:cxnSp>
      <p:cxnSp>
        <p:nvCxnSpPr>
          <p:cNvPr id="1315" name="Google Shape;1315;p132"/>
          <p:cNvCxnSpPr/>
          <p:nvPr/>
        </p:nvCxnSpPr>
        <p:spPr>
          <a:xfrm>
            <a:off x="2637650" y="2437525"/>
            <a:ext cx="2781000" cy="1159800"/>
          </a:xfrm>
          <a:prstGeom prst="straightConnector1">
            <a:avLst/>
          </a:prstGeom>
          <a:noFill/>
          <a:ln cap="flat" cmpd="sng" w="9525">
            <a:solidFill>
              <a:schemeClr val="dk2"/>
            </a:solidFill>
            <a:prstDash val="solid"/>
            <a:round/>
            <a:headEnd len="med" w="med" type="none"/>
            <a:tailEnd len="med" w="med" type="none"/>
          </a:ln>
        </p:spPr>
      </p:cxnSp>
      <p:sp>
        <p:nvSpPr>
          <p:cNvPr id="1316" name="Google Shape;1316;p132"/>
          <p:cNvSpPr/>
          <p:nvPr/>
        </p:nvSpPr>
        <p:spPr>
          <a:xfrm>
            <a:off x="6313025" y="558400"/>
            <a:ext cx="2306700" cy="3919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7" name="Google Shape;1317;p132"/>
          <p:cNvPicPr preferRelativeResize="0"/>
          <p:nvPr/>
        </p:nvPicPr>
        <p:blipFill>
          <a:blip r:embed="rId4">
            <a:alphaModFix/>
          </a:blip>
          <a:stretch>
            <a:fillRect/>
          </a:stretch>
        </p:blipFill>
        <p:spPr>
          <a:xfrm>
            <a:off x="6822688" y="1417475"/>
            <a:ext cx="1287375" cy="944700"/>
          </a:xfrm>
          <a:prstGeom prst="rect">
            <a:avLst/>
          </a:prstGeom>
          <a:noFill/>
          <a:ln>
            <a:noFill/>
          </a:ln>
        </p:spPr>
      </p:pic>
      <p:pic>
        <p:nvPicPr>
          <p:cNvPr id="1318" name="Google Shape;1318;p132"/>
          <p:cNvPicPr preferRelativeResize="0"/>
          <p:nvPr/>
        </p:nvPicPr>
        <p:blipFill>
          <a:blip r:embed="rId4">
            <a:alphaModFix/>
          </a:blip>
          <a:stretch>
            <a:fillRect/>
          </a:stretch>
        </p:blipFill>
        <p:spPr>
          <a:xfrm>
            <a:off x="6822688" y="2928838"/>
            <a:ext cx="1287375" cy="944700"/>
          </a:xfrm>
          <a:prstGeom prst="rect">
            <a:avLst/>
          </a:prstGeom>
          <a:noFill/>
          <a:ln>
            <a:noFill/>
          </a:ln>
        </p:spPr>
      </p:pic>
      <p:sp>
        <p:nvSpPr>
          <p:cNvPr id="1319" name="Google Shape;1319;p132"/>
          <p:cNvSpPr txBox="1"/>
          <p:nvPr/>
        </p:nvSpPr>
        <p:spPr>
          <a:xfrm>
            <a:off x="6514050" y="751650"/>
            <a:ext cx="1761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     EC2 Instances </a:t>
            </a:r>
            <a:endParaRPr b="1"/>
          </a:p>
        </p:txBody>
      </p:sp>
      <p:sp>
        <p:nvSpPr>
          <p:cNvPr id="1320" name="Google Shape;1320;p132"/>
          <p:cNvSpPr txBox="1"/>
          <p:nvPr/>
        </p:nvSpPr>
        <p:spPr>
          <a:xfrm>
            <a:off x="6612725" y="4048225"/>
            <a:ext cx="1707300" cy="2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Prod AWS Account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sp>
        <p:nvSpPr>
          <p:cNvPr id="1325" name="Google Shape;1325;p133"/>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Launch Templates</a:t>
            </a:r>
            <a:endParaRPr sz="3600">
              <a:solidFill>
                <a:srgbClr val="666666"/>
              </a:solidFill>
              <a:latin typeface="EB Garamond"/>
              <a:ea typeface="EB Garamond"/>
              <a:cs typeface="EB Garamond"/>
              <a:sym typeface="EB Garamond"/>
            </a:endParaRPr>
          </a:p>
        </p:txBody>
      </p:sp>
      <p:sp>
        <p:nvSpPr>
          <p:cNvPr id="1326" name="Google Shape;1326;p133"/>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Launching EC2 The Easy Way</a:t>
            </a:r>
            <a:endParaRPr>
              <a:solidFill>
                <a:srgbClr val="FF7A00"/>
              </a:solidFill>
              <a:latin typeface="EB Garamond"/>
              <a:ea typeface="EB Garamond"/>
              <a:cs typeface="EB Garamond"/>
              <a:sym typeface="EB Garamond"/>
            </a:endParaRPr>
          </a:p>
        </p:txBody>
      </p:sp>
      <p:cxnSp>
        <p:nvCxnSpPr>
          <p:cNvPr id="1327" name="Google Shape;1327;p133"/>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328" name="Google Shape;1328;p133"/>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5"/>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Availability Zone - Part 2  </a:t>
            </a:r>
            <a:endParaRPr>
              <a:solidFill>
                <a:srgbClr val="FF7A00"/>
              </a:solidFill>
              <a:latin typeface="EB Garamond"/>
              <a:ea typeface="EB Garamond"/>
              <a:cs typeface="EB Garamond"/>
              <a:sym typeface="EB Garamond"/>
            </a:endParaRPr>
          </a:p>
        </p:txBody>
      </p:sp>
      <p:sp>
        <p:nvSpPr>
          <p:cNvPr id="184" name="Google Shape;184;p3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85" name="Google Shape;185;p35"/>
          <p:cNvSpPr txBox="1"/>
          <p:nvPr/>
        </p:nvSpPr>
        <p:spPr>
          <a:xfrm>
            <a:off x="213900" y="983325"/>
            <a:ext cx="79842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AZ is designed for independent failure zone.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Thus, they are physically separated.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AZ are inter-connected with high speed private links.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availability zone are located at lower-risk locations.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AWS-map_APAC-274x274.png" id="186" name="Google Shape;186;p35"/>
          <p:cNvPicPr preferRelativeResize="0"/>
          <p:nvPr/>
        </p:nvPicPr>
        <p:blipFill>
          <a:blip r:embed="rId3">
            <a:alphaModFix/>
          </a:blip>
          <a:stretch>
            <a:fillRect/>
          </a:stretch>
        </p:blipFill>
        <p:spPr>
          <a:xfrm>
            <a:off x="5825900" y="1420025"/>
            <a:ext cx="2851950" cy="2851950"/>
          </a:xfrm>
          <a:prstGeom prst="rect">
            <a:avLst/>
          </a:prstGeom>
          <a:noFill/>
          <a:ln>
            <a:noFill/>
          </a:ln>
        </p:spPr>
      </p:pic>
      <p:pic>
        <p:nvPicPr>
          <p:cNvPr descr="az_02.png" id="187" name="Google Shape;187;p35"/>
          <p:cNvPicPr preferRelativeResize="0"/>
          <p:nvPr/>
        </p:nvPicPr>
        <p:blipFill>
          <a:blip r:embed="rId4">
            <a:alphaModFix/>
          </a:blip>
          <a:stretch>
            <a:fillRect/>
          </a:stretch>
        </p:blipFill>
        <p:spPr>
          <a:xfrm>
            <a:off x="6107000" y="1326375"/>
            <a:ext cx="2419350" cy="27622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34"/>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Understanding the Challenge </a:t>
            </a:r>
            <a:endParaRPr sz="2800">
              <a:solidFill>
                <a:srgbClr val="FF7A00"/>
              </a:solidFill>
              <a:latin typeface="EB Garamond"/>
              <a:ea typeface="EB Garamond"/>
              <a:cs typeface="EB Garamond"/>
              <a:sym typeface="EB Garamond"/>
            </a:endParaRPr>
          </a:p>
        </p:txBody>
      </p:sp>
      <p:sp>
        <p:nvSpPr>
          <p:cNvPr id="1334" name="Google Shape;1334;p134"/>
          <p:cNvSpPr txBox="1"/>
          <p:nvPr/>
        </p:nvSpPr>
        <p:spPr>
          <a:xfrm>
            <a:off x="367800" y="863200"/>
            <a:ext cx="80508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When you launch an EC2 instance, there are various configurations that needs to be set.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Some of the common configuration includes: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AMI ID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Instance Type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Security Group</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Key Pair</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Storage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IAM Role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Everytime when you intend to launch instance, going through process is time consuming,</a:t>
            </a:r>
            <a:endParaRPr sz="1800">
              <a:solidFill>
                <a:srgbClr val="666666"/>
              </a:solidFill>
              <a:latin typeface="EB Garamond"/>
              <a:ea typeface="EB Garamond"/>
              <a:cs typeface="EB Garamond"/>
              <a:sym typeface="EB Garamond"/>
            </a:endParaRPr>
          </a:p>
        </p:txBody>
      </p:sp>
      <p:sp>
        <p:nvSpPr>
          <p:cNvPr id="1335" name="Google Shape;1335;p134"/>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35"/>
          <p:cNvSpPr txBox="1"/>
          <p:nvPr/>
        </p:nvSpPr>
        <p:spPr>
          <a:xfrm>
            <a:off x="141525" y="157306"/>
            <a:ext cx="8612400" cy="38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Introduction to Launch Templates</a:t>
            </a:r>
            <a:endParaRPr sz="2800">
              <a:solidFill>
                <a:srgbClr val="FF7A00"/>
              </a:solidFill>
              <a:latin typeface="EB Garamond"/>
              <a:ea typeface="EB Garamond"/>
              <a:cs typeface="EB Garamond"/>
              <a:sym typeface="EB Garamond"/>
            </a:endParaRPr>
          </a:p>
        </p:txBody>
      </p:sp>
      <p:sp>
        <p:nvSpPr>
          <p:cNvPr id="1341" name="Google Shape;1341;p135"/>
          <p:cNvSpPr txBox="1"/>
          <p:nvPr/>
        </p:nvSpPr>
        <p:spPr>
          <a:xfrm>
            <a:off x="448150" y="903400"/>
            <a:ext cx="8050800" cy="14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Launch templates enable you to store launch parameters so that you do not have to specify them every time you launch an instance.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1342" name="Google Shape;1342;p135"/>
          <p:cNvSpPr/>
          <p:nvPr/>
        </p:nvSpPr>
        <p:spPr>
          <a:xfrm>
            <a:off x="0" y="4770638"/>
            <a:ext cx="9164100" cy="3810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343" name="Google Shape;1343;p135"/>
          <p:cNvPicPr preferRelativeResize="0"/>
          <p:nvPr/>
        </p:nvPicPr>
        <p:blipFill>
          <a:blip r:embed="rId3">
            <a:alphaModFix/>
          </a:blip>
          <a:stretch>
            <a:fillRect/>
          </a:stretch>
        </p:blipFill>
        <p:spPr>
          <a:xfrm>
            <a:off x="1270500" y="2397100"/>
            <a:ext cx="5992800" cy="17133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36"/>
          <p:cNvSpPr txBox="1"/>
          <p:nvPr>
            <p:ph type="ctrTitle"/>
          </p:nvPr>
        </p:nvSpPr>
        <p:spPr>
          <a:xfrm>
            <a:off x="976725" y="1492675"/>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EC2 Pricing</a:t>
            </a:r>
            <a:endParaRPr sz="3600">
              <a:solidFill>
                <a:srgbClr val="666666"/>
              </a:solidFill>
              <a:latin typeface="EB Garamond"/>
              <a:ea typeface="EB Garamond"/>
              <a:cs typeface="EB Garamond"/>
              <a:sym typeface="EB Garamond"/>
            </a:endParaRPr>
          </a:p>
        </p:txBody>
      </p:sp>
      <p:sp>
        <p:nvSpPr>
          <p:cNvPr id="1349" name="Google Shape;1349;p13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Cost Optimization</a:t>
            </a:r>
            <a:endParaRPr>
              <a:solidFill>
                <a:srgbClr val="FF7A00"/>
              </a:solidFill>
              <a:latin typeface="EB Garamond"/>
              <a:ea typeface="EB Garamond"/>
              <a:cs typeface="EB Garamond"/>
              <a:sym typeface="EB Garamond"/>
            </a:endParaRPr>
          </a:p>
        </p:txBody>
      </p:sp>
      <p:cxnSp>
        <p:nvCxnSpPr>
          <p:cNvPr id="1350" name="Google Shape;1350;p13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351" name="Google Shape;1351;p13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3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Paying for EC2 Instances</a:t>
            </a:r>
            <a:endParaRPr>
              <a:solidFill>
                <a:srgbClr val="FF7A00"/>
              </a:solidFill>
              <a:latin typeface="EB Garamond"/>
              <a:ea typeface="EB Garamond"/>
              <a:cs typeface="EB Garamond"/>
              <a:sym typeface="EB Garamond"/>
            </a:endParaRPr>
          </a:p>
        </p:txBody>
      </p:sp>
      <p:sp>
        <p:nvSpPr>
          <p:cNvPr id="1357" name="Google Shape;1357;p13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58" name="Google Shape;1358;p137"/>
          <p:cNvSpPr txBox="1"/>
          <p:nvPr/>
        </p:nvSpPr>
        <p:spPr>
          <a:xfrm>
            <a:off x="393925" y="85517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There are fives primary ways in which we can pay for EC2 instance usage.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On-Demand</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Savings Plan</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Reserved Instances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Spot Instances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Dedicated Hosts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38"/>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On-Demand Pricing</a:t>
            </a:r>
            <a:endParaRPr>
              <a:solidFill>
                <a:srgbClr val="FF7A00"/>
              </a:solidFill>
              <a:latin typeface="EB Garamond"/>
              <a:ea typeface="EB Garamond"/>
              <a:cs typeface="EB Garamond"/>
              <a:sym typeface="EB Garamond"/>
            </a:endParaRPr>
          </a:p>
        </p:txBody>
      </p:sp>
      <p:sp>
        <p:nvSpPr>
          <p:cNvPr id="1364" name="Google Shape;1364;p13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65" name="Google Shape;1365;p138"/>
          <p:cNvSpPr txBox="1"/>
          <p:nvPr/>
        </p:nvSpPr>
        <p:spPr>
          <a:xfrm>
            <a:off x="170100" y="79327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With On-demand instances, we pay for compute capacity per hour or per second depending on the instances which is being run.</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No upfronts payments are needed and we can increase or decrease the capacity whenever it is needed.</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on-demand-help@2x-2b81e46258d9c6d921047fc58ff26d601dbd501b17cc2dcacbe401a51c9eaf21.png" id="1366" name="Google Shape;1366;p138"/>
          <p:cNvPicPr preferRelativeResize="0"/>
          <p:nvPr/>
        </p:nvPicPr>
        <p:blipFill>
          <a:blip r:embed="rId3">
            <a:alphaModFix/>
          </a:blip>
          <a:stretch>
            <a:fillRect/>
          </a:stretch>
        </p:blipFill>
        <p:spPr>
          <a:xfrm>
            <a:off x="3702875" y="2916575"/>
            <a:ext cx="1215750" cy="17387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39"/>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On-Demand Can Lead to Unexpected Issues</a:t>
            </a:r>
            <a:endParaRPr>
              <a:solidFill>
                <a:srgbClr val="FF7A00"/>
              </a:solidFill>
              <a:latin typeface="EB Garamond"/>
              <a:ea typeface="EB Garamond"/>
              <a:cs typeface="EB Garamond"/>
              <a:sym typeface="EB Garamond"/>
            </a:endParaRPr>
          </a:p>
        </p:txBody>
      </p:sp>
      <p:sp>
        <p:nvSpPr>
          <p:cNvPr id="1372" name="Google Shape;1372;p13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73" name="Google Shape;1373;p139"/>
          <p:cNvSpPr txBox="1"/>
          <p:nvPr/>
        </p:nvSpPr>
        <p:spPr>
          <a:xfrm>
            <a:off x="170100" y="8572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Monday</a:t>
            </a:r>
            <a:r>
              <a:rPr lang="en" sz="1800">
                <a:solidFill>
                  <a:srgbClr val="666666"/>
                </a:solidFill>
                <a:latin typeface="EB Garamond"/>
                <a:ea typeface="EB Garamond"/>
                <a:cs typeface="EB Garamond"/>
                <a:sym typeface="EB Garamond"/>
              </a:rPr>
              <a:t>:       500 customers using 16GB RAM on-demand servers individually.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A64D79"/>
                </a:solidFill>
                <a:latin typeface="EB Garamond"/>
                <a:ea typeface="EB Garamond"/>
                <a:cs typeface="EB Garamond"/>
                <a:sym typeface="EB Garamond"/>
              </a:rPr>
              <a:t>Wednesday</a:t>
            </a:r>
            <a:r>
              <a:rPr lang="en" sz="1800">
                <a:solidFill>
                  <a:srgbClr val="666666"/>
                </a:solidFill>
                <a:latin typeface="EB Garamond"/>
                <a:ea typeface="EB Garamond"/>
                <a:cs typeface="EB Garamond"/>
                <a:sym typeface="EB Garamond"/>
              </a:rPr>
              <a:t>:  30 customers using  16GB RAM on-demand servers individually.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A “Cloud Service Provider” will not have a clear picture on how many servers should the provision. Too high → resources might unused and too low → money loss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374" name="Google Shape;1374;p139"/>
          <p:cNvPicPr preferRelativeResize="0"/>
          <p:nvPr/>
        </p:nvPicPr>
        <p:blipFill>
          <a:blip r:embed="rId3">
            <a:alphaModFix/>
          </a:blip>
          <a:stretch>
            <a:fillRect/>
          </a:stretch>
        </p:blipFill>
        <p:spPr>
          <a:xfrm>
            <a:off x="2388400" y="2923475"/>
            <a:ext cx="3858724" cy="16546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40"/>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Reserved Instance</a:t>
            </a:r>
            <a:endParaRPr>
              <a:solidFill>
                <a:srgbClr val="FF7A00"/>
              </a:solidFill>
              <a:latin typeface="EB Garamond"/>
              <a:ea typeface="EB Garamond"/>
              <a:cs typeface="EB Garamond"/>
              <a:sym typeface="EB Garamond"/>
            </a:endParaRPr>
          </a:p>
        </p:txBody>
      </p:sp>
      <p:sp>
        <p:nvSpPr>
          <p:cNvPr id="1380" name="Google Shape;1380;p14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81" name="Google Shape;1381;p140"/>
          <p:cNvSpPr txBox="1"/>
          <p:nvPr/>
        </p:nvSpPr>
        <p:spPr>
          <a:xfrm>
            <a:off x="161150" y="8572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Reserved Instance provides us with significant discount (upto 75%) compared to on-demand instance pricing.</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Reserved instance are assigned to a specific availability zone and provides capacity reservation for AWS EC2 instances.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1155CC"/>
                </a:solidFill>
                <a:latin typeface="EB Garamond"/>
                <a:ea typeface="EB Garamond"/>
                <a:cs typeface="EB Garamond"/>
                <a:sym typeface="EB Garamond"/>
              </a:rPr>
              <a:t>Example :</a:t>
            </a:r>
            <a:endParaRPr sz="1800">
              <a:solidFill>
                <a:srgbClr val="1155CC"/>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You know you will always be running 20 servers of m4.2xlarge type of 1 year, then buy reserved instances  for them.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41"/>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Reserved Instance - Part 2</a:t>
            </a:r>
            <a:endParaRPr>
              <a:solidFill>
                <a:srgbClr val="FF7A00"/>
              </a:solidFill>
              <a:latin typeface="EB Garamond"/>
              <a:ea typeface="EB Garamond"/>
              <a:cs typeface="EB Garamond"/>
              <a:sym typeface="EB Garamond"/>
            </a:endParaRPr>
          </a:p>
        </p:txBody>
      </p:sp>
      <p:sp>
        <p:nvSpPr>
          <p:cNvPr id="1387" name="Google Shape;1387;p14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graphicFrame>
        <p:nvGraphicFramePr>
          <p:cNvPr id="1388" name="Google Shape;1388;p141"/>
          <p:cNvGraphicFramePr/>
          <p:nvPr/>
        </p:nvGraphicFramePr>
        <p:xfrm>
          <a:off x="800425" y="1971525"/>
          <a:ext cx="3000000" cy="3000000"/>
        </p:xfrm>
        <a:graphic>
          <a:graphicData uri="http://schemas.openxmlformats.org/drawingml/2006/table">
            <a:tbl>
              <a:tblPr>
                <a:noFill/>
                <a:tableStyleId>{9F30CE7F-601A-4E6D-8F60-5197F0B05BD6}</a:tableStyleId>
              </a:tblPr>
              <a:tblGrid>
                <a:gridCol w="2542175"/>
                <a:gridCol w="2283825"/>
                <a:gridCol w="2413000"/>
              </a:tblGrid>
              <a:tr h="381000">
                <a:tc>
                  <a:txBody>
                    <a:bodyPr/>
                    <a:lstStyle/>
                    <a:p>
                      <a:pPr indent="0" lvl="0" marL="0" rtl="0" algn="ctr">
                        <a:spcBef>
                          <a:spcPts val="0"/>
                        </a:spcBef>
                        <a:spcAft>
                          <a:spcPts val="0"/>
                        </a:spcAft>
                        <a:buNone/>
                      </a:pPr>
                      <a:r>
                        <a:rPr b="1" lang="en"/>
                        <a:t>Pricing Option </a:t>
                      </a:r>
                      <a:endParaRPr b="1"/>
                    </a:p>
                  </a:txBody>
                  <a:tcPr marT="91425" marB="91425" marR="91425" marL="91425"/>
                </a:tc>
                <a:tc>
                  <a:txBody>
                    <a:bodyPr/>
                    <a:lstStyle/>
                    <a:p>
                      <a:pPr indent="0" lvl="0" marL="0" rtl="0" algn="ctr">
                        <a:spcBef>
                          <a:spcPts val="0"/>
                        </a:spcBef>
                        <a:spcAft>
                          <a:spcPts val="0"/>
                        </a:spcAft>
                        <a:buNone/>
                      </a:pPr>
                      <a:r>
                        <a:rPr b="1" lang="en"/>
                        <a:t>Hourly Cost</a:t>
                      </a:r>
                      <a:endParaRPr b="1"/>
                    </a:p>
                  </a:txBody>
                  <a:tcPr marT="91425" marB="91425" marR="91425" marL="91425"/>
                </a:tc>
                <a:tc>
                  <a:txBody>
                    <a:bodyPr/>
                    <a:lstStyle/>
                    <a:p>
                      <a:pPr indent="0" lvl="0" marL="0" rtl="0" algn="ctr">
                        <a:spcBef>
                          <a:spcPts val="0"/>
                        </a:spcBef>
                        <a:spcAft>
                          <a:spcPts val="0"/>
                        </a:spcAft>
                        <a:buNone/>
                      </a:pPr>
                      <a:r>
                        <a:rPr b="1" lang="en"/>
                        <a:t> Total 3 year cost</a:t>
                      </a:r>
                      <a:endParaRPr b="1"/>
                    </a:p>
                  </a:txBody>
                  <a:tcPr marT="91425" marB="91425" marR="91425" marL="91425"/>
                </a:tc>
              </a:tr>
              <a:tr h="381000">
                <a:tc>
                  <a:txBody>
                    <a:bodyPr/>
                    <a:lstStyle/>
                    <a:p>
                      <a:pPr indent="0" lvl="0" marL="0" rtl="0" algn="ctr">
                        <a:spcBef>
                          <a:spcPts val="0"/>
                        </a:spcBef>
                        <a:spcAft>
                          <a:spcPts val="0"/>
                        </a:spcAft>
                        <a:buNone/>
                      </a:pPr>
                      <a:r>
                        <a:rPr lang="en"/>
                        <a:t>On-Demand Instance</a:t>
                      </a:r>
                      <a:endParaRPr/>
                    </a:p>
                  </a:txBody>
                  <a:tcPr marT="91425" marB="91425" marR="91425" marL="91425"/>
                </a:tc>
                <a:tc>
                  <a:txBody>
                    <a:bodyPr/>
                    <a:lstStyle/>
                    <a:p>
                      <a:pPr indent="0" lvl="0" marL="0" rtl="0" algn="ctr">
                        <a:spcBef>
                          <a:spcPts val="0"/>
                        </a:spcBef>
                        <a:spcAft>
                          <a:spcPts val="0"/>
                        </a:spcAft>
                        <a:buNone/>
                      </a:pPr>
                      <a:r>
                        <a:rPr lang="en"/>
                        <a:t>$2.176</a:t>
                      </a:r>
                      <a:endParaRPr/>
                    </a:p>
                  </a:txBody>
                  <a:tcPr marT="91425" marB="91425" marR="91425" marL="91425"/>
                </a:tc>
                <a:tc>
                  <a:txBody>
                    <a:bodyPr/>
                    <a:lstStyle/>
                    <a:p>
                      <a:pPr indent="0" lvl="0" marL="0" rtl="0" algn="ctr">
                        <a:spcBef>
                          <a:spcPts val="0"/>
                        </a:spcBef>
                        <a:spcAft>
                          <a:spcPts val="0"/>
                        </a:spcAft>
                        <a:buNone/>
                      </a:pPr>
                      <a:r>
                        <a:rPr lang="en"/>
                        <a:t>$57,276</a:t>
                      </a:r>
                      <a:endParaRPr/>
                    </a:p>
                  </a:txBody>
                  <a:tcPr marT="91425" marB="91425" marR="91425" marL="91425"/>
                </a:tc>
              </a:tr>
              <a:tr h="381000">
                <a:tc>
                  <a:txBody>
                    <a:bodyPr/>
                    <a:lstStyle/>
                    <a:p>
                      <a:pPr indent="0" lvl="0" marL="0" rtl="0" algn="ctr">
                        <a:spcBef>
                          <a:spcPts val="0"/>
                        </a:spcBef>
                        <a:spcAft>
                          <a:spcPts val="0"/>
                        </a:spcAft>
                        <a:buNone/>
                      </a:pPr>
                      <a:r>
                        <a:rPr lang="en"/>
                        <a:t>3 year all up-front - Reserved</a:t>
                      </a:r>
                      <a:endParaRPr/>
                    </a:p>
                  </a:txBody>
                  <a:tcPr marT="91425" marB="91425" marR="91425" marL="91425"/>
                </a:tc>
                <a:tc>
                  <a:txBody>
                    <a:bodyPr/>
                    <a:lstStyle/>
                    <a:p>
                      <a:pPr indent="0" lvl="0" marL="0" rtl="0" algn="ctr">
                        <a:spcBef>
                          <a:spcPts val="0"/>
                        </a:spcBef>
                        <a:spcAft>
                          <a:spcPts val="0"/>
                        </a:spcAft>
                        <a:buNone/>
                      </a:pPr>
                      <a:r>
                        <a:rPr lang="en"/>
                        <a:t>-</a:t>
                      </a:r>
                      <a:endParaRPr/>
                    </a:p>
                  </a:txBody>
                  <a:tcPr marT="91425" marB="91425" marR="91425" marL="91425"/>
                </a:tc>
                <a:tc>
                  <a:txBody>
                    <a:bodyPr/>
                    <a:lstStyle/>
                    <a:p>
                      <a:pPr indent="0" lvl="0" marL="0" rtl="0" algn="ctr">
                        <a:spcBef>
                          <a:spcPts val="0"/>
                        </a:spcBef>
                        <a:spcAft>
                          <a:spcPts val="0"/>
                        </a:spcAft>
                        <a:buNone/>
                      </a:pPr>
                      <a:r>
                        <a:rPr lang="en"/>
                        <a:t>$21502</a:t>
                      </a:r>
                      <a:endParaRPr/>
                    </a:p>
                  </a:txBody>
                  <a:tcPr marT="91425" marB="91425" marR="91425" marL="91425"/>
                </a:tc>
              </a:tr>
              <a:tr h="381000">
                <a:tc>
                  <a:txBody>
                    <a:bodyPr/>
                    <a:lstStyle/>
                    <a:p>
                      <a:pPr indent="0" lvl="0" marL="0" rtl="0" algn="ctr">
                        <a:spcBef>
                          <a:spcPts val="0"/>
                        </a:spcBef>
                        <a:spcAft>
                          <a:spcPts val="0"/>
                        </a:spcAft>
                        <a:buNone/>
                      </a:pPr>
                      <a:r>
                        <a:rPr lang="en"/>
                        <a:t>Savings</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~62%</a:t>
                      </a:r>
                      <a:endParaRPr/>
                    </a:p>
                  </a:txBody>
                  <a:tcPr marT="91425" marB="91425" marR="91425" marL="91425"/>
                </a:tc>
              </a:tr>
            </a:tbl>
          </a:graphicData>
        </a:graphic>
      </p:graphicFrame>
      <p:sp>
        <p:nvSpPr>
          <p:cNvPr id="1389" name="Google Shape;1389;p141"/>
          <p:cNvSpPr txBox="1"/>
          <p:nvPr/>
        </p:nvSpPr>
        <p:spPr>
          <a:xfrm>
            <a:off x="255475" y="752650"/>
            <a:ext cx="7984200" cy="7932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Example: g4dn.8xlarge instance type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rgbClr val="000000"/>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42"/>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Spot Instance</a:t>
            </a:r>
            <a:endParaRPr>
              <a:solidFill>
                <a:srgbClr val="FF7A00"/>
              </a:solidFill>
              <a:latin typeface="EB Garamond"/>
              <a:ea typeface="EB Garamond"/>
              <a:cs typeface="EB Garamond"/>
              <a:sym typeface="EB Garamond"/>
            </a:endParaRPr>
          </a:p>
        </p:txBody>
      </p:sp>
      <p:sp>
        <p:nvSpPr>
          <p:cNvPr id="1395" name="Google Shape;1395;p14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96" name="Google Shape;1396;p142"/>
          <p:cNvSpPr txBox="1"/>
          <p:nvPr/>
        </p:nvSpPr>
        <p:spPr>
          <a:xfrm>
            <a:off x="170100" y="70792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38761D"/>
                </a:solidFill>
                <a:latin typeface="EB Garamond"/>
                <a:ea typeface="EB Garamond"/>
                <a:cs typeface="EB Garamond"/>
                <a:sym typeface="EB Garamond"/>
              </a:rPr>
              <a:t>Spot instances</a:t>
            </a:r>
            <a:r>
              <a:rPr lang="en" sz="1800">
                <a:solidFill>
                  <a:srgbClr val="274E13"/>
                </a:solidFill>
                <a:latin typeface="EB Garamond"/>
                <a:ea typeface="EB Garamond"/>
                <a:cs typeface="EB Garamond"/>
                <a:sym typeface="EB Garamond"/>
              </a:rPr>
              <a:t> </a:t>
            </a:r>
            <a:r>
              <a:rPr lang="en" sz="1800">
                <a:solidFill>
                  <a:srgbClr val="666666"/>
                </a:solidFill>
                <a:latin typeface="EB Garamond"/>
                <a:ea typeface="EB Garamond"/>
                <a:cs typeface="EB Garamond"/>
                <a:sym typeface="EB Garamond"/>
              </a:rPr>
              <a:t>allows us to bid on spare Amazon EC2 computing capacity for up to 90% of the on-demand cost.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Such instances are recommended for applications that can have flexible start and end times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397" name="Google Shape;1397;p142"/>
          <p:cNvPicPr preferRelativeResize="0"/>
          <p:nvPr/>
        </p:nvPicPr>
        <p:blipFill>
          <a:blip r:embed="rId3">
            <a:alphaModFix/>
          </a:blip>
          <a:stretch>
            <a:fillRect/>
          </a:stretch>
        </p:blipFill>
        <p:spPr>
          <a:xfrm>
            <a:off x="3194103" y="2665700"/>
            <a:ext cx="1936200" cy="19362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43"/>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Savings Plans</a:t>
            </a:r>
            <a:endParaRPr>
              <a:solidFill>
                <a:srgbClr val="FF7A00"/>
              </a:solidFill>
              <a:latin typeface="EB Garamond"/>
              <a:ea typeface="EB Garamond"/>
              <a:cs typeface="EB Garamond"/>
              <a:sym typeface="EB Garamond"/>
            </a:endParaRPr>
          </a:p>
        </p:txBody>
      </p:sp>
      <p:sp>
        <p:nvSpPr>
          <p:cNvPr id="1403" name="Google Shape;1403;p14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04" name="Google Shape;1404;p143"/>
          <p:cNvSpPr txBox="1"/>
          <p:nvPr/>
        </p:nvSpPr>
        <p:spPr>
          <a:xfrm>
            <a:off x="311300" y="752925"/>
            <a:ext cx="7984200" cy="1335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Savings Plans are a flexible pricing model that offer low prices on EC2 and Fargate usage, in exchange for a commitment to a consistent amount of usage (measured in $/hour) for a 1 or 3 year term.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1405" name="Google Shape;1405;p143"/>
          <p:cNvPicPr preferRelativeResize="0"/>
          <p:nvPr/>
        </p:nvPicPr>
        <p:blipFill>
          <a:blip r:embed="rId3">
            <a:alphaModFix/>
          </a:blip>
          <a:stretch>
            <a:fillRect/>
          </a:stretch>
        </p:blipFill>
        <p:spPr>
          <a:xfrm>
            <a:off x="1670425" y="2088525"/>
            <a:ext cx="5530376" cy="246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Regions</a:t>
            </a:r>
            <a:endParaRPr>
              <a:solidFill>
                <a:srgbClr val="FF7A00"/>
              </a:solidFill>
              <a:latin typeface="EB Garamond"/>
              <a:ea typeface="EB Garamond"/>
              <a:cs typeface="EB Garamond"/>
              <a:sym typeface="EB Garamond"/>
            </a:endParaRPr>
          </a:p>
        </p:txBody>
      </p:sp>
      <p:sp>
        <p:nvSpPr>
          <p:cNvPr id="193" name="Google Shape;193;p3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94" name="Google Shape;194;p36"/>
          <p:cNvSpPr txBox="1"/>
          <p:nvPr/>
        </p:nvSpPr>
        <p:spPr>
          <a:xfrm>
            <a:off x="213900" y="983325"/>
            <a:ext cx="7984200" cy="310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Each region contains two or more availability zones.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AWS has 22  number of regions worldwide and the number keeps increasing.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95" name="Google Shape;195;p36"/>
          <p:cNvPicPr preferRelativeResize="0"/>
          <p:nvPr/>
        </p:nvPicPr>
        <p:blipFill>
          <a:blip r:embed="rId3">
            <a:alphaModFix/>
          </a:blip>
          <a:stretch>
            <a:fillRect/>
          </a:stretch>
        </p:blipFill>
        <p:spPr>
          <a:xfrm>
            <a:off x="2265350" y="2452850"/>
            <a:ext cx="3496000" cy="19176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44"/>
          <p:cNvSpPr txBox="1"/>
          <p:nvPr>
            <p:ph idx="1" type="subTitle"/>
          </p:nvPr>
        </p:nvSpPr>
        <p:spPr>
          <a:xfrm>
            <a:off x="-58625" y="64050"/>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Dedicated Host</a:t>
            </a:r>
            <a:endParaRPr>
              <a:solidFill>
                <a:srgbClr val="FF7A00"/>
              </a:solidFill>
              <a:latin typeface="EB Garamond"/>
              <a:ea typeface="EB Garamond"/>
              <a:cs typeface="EB Garamond"/>
              <a:sym typeface="EB Garamond"/>
            </a:endParaRPr>
          </a:p>
        </p:txBody>
      </p:sp>
      <p:sp>
        <p:nvSpPr>
          <p:cNvPr id="1411" name="Google Shape;1411;p14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412" name="Google Shape;1412;p144"/>
          <p:cNvSpPr txBox="1"/>
          <p:nvPr/>
        </p:nvSpPr>
        <p:spPr>
          <a:xfrm>
            <a:off x="170100" y="793275"/>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 dedicated host is a physical EC2 server dedicated for your use.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It can be purchased on-demand as well as reserved instance.</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images" id="1413" name="Google Shape;1413;p144"/>
          <p:cNvPicPr preferRelativeResize="0"/>
          <p:nvPr/>
        </p:nvPicPr>
        <p:blipFill>
          <a:blip r:embed="rId3">
            <a:alphaModFix/>
          </a:blip>
          <a:stretch>
            <a:fillRect/>
          </a:stretch>
        </p:blipFill>
        <p:spPr>
          <a:xfrm>
            <a:off x="3745113" y="2748447"/>
            <a:ext cx="1673875" cy="16738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45"/>
          <p:cNvSpPr txBox="1"/>
          <p:nvPr/>
        </p:nvSpPr>
        <p:spPr>
          <a:xfrm>
            <a:off x="783325" y="65225"/>
            <a:ext cx="7274700" cy="50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  Join us in our Adventure</a:t>
            </a:r>
            <a:endParaRPr sz="2800">
              <a:solidFill>
                <a:srgbClr val="FF7A00"/>
              </a:solidFill>
              <a:latin typeface="EB Garamond"/>
              <a:ea typeface="EB Garamond"/>
              <a:cs typeface="EB Garamond"/>
              <a:sym typeface="EB Garamond"/>
            </a:endParaRPr>
          </a:p>
        </p:txBody>
      </p:sp>
      <p:pic>
        <p:nvPicPr>
          <p:cNvPr descr="twitter.png" id="1419" name="Google Shape;1419;p145"/>
          <p:cNvPicPr preferRelativeResize="0"/>
          <p:nvPr/>
        </p:nvPicPr>
        <p:blipFill>
          <a:blip r:embed="rId3">
            <a:alphaModFix/>
          </a:blip>
          <a:stretch>
            <a:fillRect/>
          </a:stretch>
        </p:blipFill>
        <p:spPr>
          <a:xfrm>
            <a:off x="3795551" y="1216183"/>
            <a:ext cx="753165" cy="744503"/>
          </a:xfrm>
          <a:prstGeom prst="rect">
            <a:avLst/>
          </a:prstGeom>
          <a:noFill/>
          <a:ln>
            <a:noFill/>
          </a:ln>
        </p:spPr>
      </p:pic>
      <p:cxnSp>
        <p:nvCxnSpPr>
          <p:cNvPr id="1420" name="Google Shape;1420;p145"/>
          <p:cNvCxnSpPr/>
          <p:nvPr/>
        </p:nvCxnSpPr>
        <p:spPr>
          <a:xfrm>
            <a:off x="2981863" y="1038450"/>
            <a:ext cx="8400" cy="3702600"/>
          </a:xfrm>
          <a:prstGeom prst="straightConnector1">
            <a:avLst/>
          </a:prstGeom>
          <a:noFill/>
          <a:ln cap="flat" cmpd="sng" w="19050">
            <a:solidFill>
              <a:srgbClr val="674EA7"/>
            </a:solidFill>
            <a:prstDash val="solid"/>
            <a:round/>
            <a:headEnd len="med" w="med" type="none"/>
            <a:tailEnd len="med" w="med" type="none"/>
          </a:ln>
        </p:spPr>
      </p:cxnSp>
      <p:sp>
        <p:nvSpPr>
          <p:cNvPr id="1421" name="Google Shape;1421;p145"/>
          <p:cNvSpPr txBox="1"/>
          <p:nvPr/>
        </p:nvSpPr>
        <p:spPr>
          <a:xfrm>
            <a:off x="4927746" y="1330133"/>
            <a:ext cx="3175200" cy="5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kplabs.in/twitter</a:t>
            </a:r>
            <a:endParaRPr b="1">
              <a:solidFill>
                <a:srgbClr val="6D9EEB"/>
              </a:solidFill>
              <a:latin typeface="Raleway"/>
              <a:ea typeface="Raleway"/>
              <a:cs typeface="Raleway"/>
              <a:sym typeface="Raleway"/>
            </a:endParaRPr>
          </a:p>
        </p:txBody>
      </p:sp>
      <p:sp>
        <p:nvSpPr>
          <p:cNvPr id="1422" name="Google Shape;1422;p145"/>
          <p:cNvSpPr txBox="1"/>
          <p:nvPr/>
        </p:nvSpPr>
        <p:spPr>
          <a:xfrm>
            <a:off x="108725" y="1696375"/>
            <a:ext cx="3000000" cy="14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600">
                <a:solidFill>
                  <a:srgbClr val="38761D"/>
                </a:solidFill>
                <a:latin typeface="Consolas"/>
                <a:ea typeface="Consolas"/>
                <a:cs typeface="Consolas"/>
                <a:sym typeface="Consolas"/>
              </a:rPr>
              <a:t>Be Awesome</a:t>
            </a:r>
            <a:endParaRPr sz="3600">
              <a:solidFill>
                <a:srgbClr val="351C75"/>
              </a:solidFill>
              <a:latin typeface="Consolas"/>
              <a:ea typeface="Consolas"/>
              <a:cs typeface="Consolas"/>
              <a:sym typeface="Consolas"/>
            </a:endParaRPr>
          </a:p>
        </p:txBody>
      </p:sp>
      <p:pic>
        <p:nvPicPr>
          <p:cNvPr descr="linkedin.png" id="1423" name="Google Shape;1423;p145"/>
          <p:cNvPicPr preferRelativeResize="0"/>
          <p:nvPr/>
        </p:nvPicPr>
        <p:blipFill>
          <a:blip r:embed="rId4">
            <a:alphaModFix/>
          </a:blip>
          <a:stretch>
            <a:fillRect/>
          </a:stretch>
        </p:blipFill>
        <p:spPr>
          <a:xfrm>
            <a:off x="3780194" y="2968783"/>
            <a:ext cx="783900" cy="769236"/>
          </a:xfrm>
          <a:prstGeom prst="rect">
            <a:avLst/>
          </a:prstGeom>
          <a:noFill/>
          <a:ln>
            <a:noFill/>
          </a:ln>
        </p:spPr>
      </p:pic>
      <p:sp>
        <p:nvSpPr>
          <p:cNvPr id="1424" name="Google Shape;1424;p145"/>
          <p:cNvSpPr txBox="1"/>
          <p:nvPr/>
        </p:nvSpPr>
        <p:spPr>
          <a:xfrm>
            <a:off x="5015346" y="2911208"/>
            <a:ext cx="3000000" cy="7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4A86E8"/>
                </a:solidFill>
                <a:latin typeface="Raleway"/>
                <a:ea typeface="Raleway"/>
                <a:cs typeface="Raleway"/>
                <a:sym typeface="Raleway"/>
              </a:rPr>
              <a:t> </a:t>
            </a:r>
            <a:r>
              <a:rPr b="1" lang="en">
                <a:solidFill>
                  <a:srgbClr val="6D9EEB"/>
                </a:solidFill>
                <a:latin typeface="Raleway"/>
                <a:ea typeface="Raleway"/>
                <a:cs typeface="Raleway"/>
                <a:sym typeface="Raleway"/>
              </a:rPr>
              <a:t>kplabs.in/linkedin</a:t>
            </a:r>
            <a:endParaRPr b="1">
              <a:solidFill>
                <a:srgbClr val="6D9EEB"/>
              </a:solidFill>
              <a:latin typeface="Raleway"/>
              <a:ea typeface="Raleway"/>
              <a:cs typeface="Raleway"/>
              <a:sym typeface="Raleway"/>
            </a:endParaRPr>
          </a:p>
        </p:txBody>
      </p:sp>
      <p:sp>
        <p:nvSpPr>
          <p:cNvPr id="1425" name="Google Shape;1425;p14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instructors@kplabs.in</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7"/>
          <p:cNvSpPr txBox="1"/>
          <p:nvPr>
            <p:ph idx="1" type="subTitle"/>
          </p:nvPr>
        </p:nvSpPr>
        <p:spPr>
          <a:xfrm>
            <a:off x="180213" y="118675"/>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Global Infrastructure </a:t>
            </a:r>
            <a:endParaRPr>
              <a:solidFill>
                <a:srgbClr val="FF7A00"/>
              </a:solidFill>
              <a:latin typeface="EB Garamond"/>
              <a:ea typeface="EB Garamond"/>
              <a:cs typeface="EB Garamond"/>
              <a:sym typeface="EB Garamond"/>
            </a:endParaRPr>
          </a:p>
        </p:txBody>
      </p:sp>
      <p:sp>
        <p:nvSpPr>
          <p:cNvPr id="201" name="Google Shape;201;p3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02" name="Google Shape;202;p37"/>
          <p:cNvSpPr txBox="1"/>
          <p:nvPr/>
        </p:nvSpPr>
        <p:spPr>
          <a:xfrm>
            <a:off x="218825" y="916400"/>
            <a:ext cx="7250400" cy="31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currently operates on 22 regions across the world with 69 availability zones.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203" name="Google Shape;203;p37"/>
          <p:cNvPicPr preferRelativeResize="0"/>
          <p:nvPr/>
        </p:nvPicPr>
        <p:blipFill>
          <a:blip r:embed="rId3">
            <a:alphaModFix/>
          </a:blip>
          <a:stretch>
            <a:fillRect/>
          </a:stretch>
        </p:blipFill>
        <p:spPr>
          <a:xfrm>
            <a:off x="1783750" y="1737695"/>
            <a:ext cx="5596600" cy="2784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Setting up the Lab </a:t>
            </a:r>
            <a:endParaRPr>
              <a:solidFill>
                <a:srgbClr val="666666"/>
              </a:solidFill>
              <a:latin typeface="EB Garamond"/>
              <a:ea typeface="EB Garamond"/>
              <a:cs typeface="EB Garamond"/>
              <a:sym typeface="EB Garamond"/>
            </a:endParaRPr>
          </a:p>
        </p:txBody>
      </p:sp>
      <p:sp>
        <p:nvSpPr>
          <p:cNvPr id="209" name="Google Shape;209;p38"/>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start Rolling !</a:t>
            </a:r>
            <a:endParaRPr>
              <a:solidFill>
                <a:srgbClr val="FF7A00"/>
              </a:solidFill>
              <a:latin typeface="EB Garamond"/>
              <a:ea typeface="EB Garamond"/>
              <a:cs typeface="EB Garamond"/>
              <a:sym typeface="EB Garamond"/>
            </a:endParaRPr>
          </a:p>
        </p:txBody>
      </p:sp>
      <p:cxnSp>
        <p:nvCxnSpPr>
          <p:cNvPr id="210" name="Google Shape;210;p38"/>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11" name="Google Shape;211;p38"/>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idx="1" type="subTitle"/>
          </p:nvPr>
        </p:nvSpPr>
        <p:spPr>
          <a:xfrm>
            <a:off x="193625" y="9230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Start</a:t>
            </a:r>
            <a:endParaRPr>
              <a:solidFill>
                <a:srgbClr val="FF7A00"/>
              </a:solidFill>
              <a:latin typeface="EB Garamond"/>
              <a:ea typeface="EB Garamond"/>
              <a:cs typeface="EB Garamond"/>
              <a:sym typeface="EB Garamond"/>
            </a:endParaRPr>
          </a:p>
        </p:txBody>
      </p:sp>
      <p:sp>
        <p:nvSpPr>
          <p:cNvPr id="217" name="Google Shape;217;p3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18" name="Google Shape;218;p39"/>
          <p:cNvSpPr txBox="1"/>
          <p:nvPr/>
        </p:nvSpPr>
        <p:spPr>
          <a:xfrm>
            <a:off x="507725" y="11853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rPr lang="en" sz="2100">
                <a:solidFill>
                  <a:srgbClr val="666666"/>
                </a:solidFill>
                <a:latin typeface="EB Garamond"/>
                <a:ea typeface="EB Garamond"/>
                <a:cs typeface="EB Garamond"/>
                <a:sym typeface="EB Garamond"/>
              </a:rPr>
              <a:t>i) Create a new AWS Account.</a:t>
            </a:r>
            <a:endParaRPr sz="21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21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21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rPr lang="en" sz="2100">
                <a:solidFill>
                  <a:srgbClr val="666666"/>
                </a:solidFill>
                <a:latin typeface="EB Garamond"/>
                <a:ea typeface="EB Garamond"/>
                <a:cs typeface="EB Garamond"/>
                <a:sym typeface="EB Garamond"/>
              </a:rPr>
              <a:t>ii) Begin the course</a:t>
            </a:r>
            <a:endParaRPr sz="2100">
              <a:solidFill>
                <a:srgbClr val="666666"/>
              </a:solidFill>
              <a:latin typeface="EB Garamond"/>
              <a:ea typeface="EB Garamond"/>
              <a:cs typeface="EB Garamond"/>
              <a:sym typeface="EB Garamond"/>
            </a:endParaRPr>
          </a:p>
        </p:txBody>
      </p:sp>
      <p:pic>
        <p:nvPicPr>
          <p:cNvPr descr="securitycloud.png" id="219" name="Google Shape;219;p39"/>
          <p:cNvPicPr preferRelativeResize="0"/>
          <p:nvPr/>
        </p:nvPicPr>
        <p:blipFill>
          <a:blip r:embed="rId3">
            <a:alphaModFix/>
          </a:blip>
          <a:stretch>
            <a:fillRect/>
          </a:stretch>
        </p:blipFill>
        <p:spPr>
          <a:xfrm>
            <a:off x="5943412" y="1514875"/>
            <a:ext cx="2514725" cy="1532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idx="1" type="subTitle"/>
          </p:nvPr>
        </p:nvSpPr>
        <p:spPr>
          <a:xfrm>
            <a:off x="180225" y="118675"/>
            <a:ext cx="8612400" cy="64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Registering an AWS Account </a:t>
            </a:r>
            <a:endParaRPr>
              <a:solidFill>
                <a:srgbClr val="FF7A00"/>
              </a:solidFill>
              <a:latin typeface="EB Garamond"/>
              <a:ea typeface="EB Garamond"/>
              <a:cs typeface="EB Garamond"/>
              <a:sym typeface="EB Garamond"/>
            </a:endParaRPr>
          </a:p>
        </p:txBody>
      </p:sp>
      <p:sp>
        <p:nvSpPr>
          <p:cNvPr id="225" name="Google Shape;225;p4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26" name="Google Shape;226;p40"/>
          <p:cNvSpPr txBox="1"/>
          <p:nvPr/>
        </p:nvSpPr>
        <p:spPr>
          <a:xfrm>
            <a:off x="234125" y="11690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227" name="Google Shape;227;p40"/>
          <p:cNvPicPr preferRelativeResize="0"/>
          <p:nvPr/>
        </p:nvPicPr>
        <p:blipFill>
          <a:blip r:embed="rId3">
            <a:alphaModFix/>
          </a:blip>
          <a:stretch>
            <a:fillRect/>
          </a:stretch>
        </p:blipFill>
        <p:spPr>
          <a:xfrm>
            <a:off x="1211300" y="1288651"/>
            <a:ext cx="6029850" cy="298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1"/>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Setting Up SSH Client</a:t>
            </a:r>
            <a:endParaRPr sz="4800">
              <a:solidFill>
                <a:srgbClr val="666666"/>
              </a:solidFill>
              <a:latin typeface="EB Garamond"/>
              <a:ea typeface="EB Garamond"/>
              <a:cs typeface="EB Garamond"/>
              <a:sym typeface="EB Garamond"/>
            </a:endParaRPr>
          </a:p>
        </p:txBody>
      </p:sp>
      <p:sp>
        <p:nvSpPr>
          <p:cNvPr id="233" name="Google Shape;233;p4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Begin our Journey</a:t>
            </a:r>
            <a:endParaRPr>
              <a:solidFill>
                <a:srgbClr val="FF7A00"/>
              </a:solidFill>
              <a:latin typeface="EB Garamond"/>
              <a:ea typeface="EB Garamond"/>
              <a:cs typeface="EB Garamond"/>
              <a:sym typeface="EB Garamond"/>
            </a:endParaRPr>
          </a:p>
        </p:txBody>
      </p:sp>
      <p:cxnSp>
        <p:nvCxnSpPr>
          <p:cNvPr id="234" name="Google Shape;234;p4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35" name="Google Shape;235;p4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Connecting to a Server</a:t>
            </a:r>
            <a:endParaRPr>
              <a:solidFill>
                <a:srgbClr val="FF7A00"/>
              </a:solidFill>
              <a:latin typeface="EB Garamond"/>
              <a:ea typeface="EB Garamond"/>
              <a:cs typeface="EB Garamond"/>
              <a:sym typeface="EB Garamond"/>
            </a:endParaRPr>
          </a:p>
        </p:txBody>
      </p:sp>
      <p:sp>
        <p:nvSpPr>
          <p:cNvPr id="241" name="Google Shape;241;p4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42" name="Google Shape;242;p42"/>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After you have launched a server, you need to connect to it to perform administrative tasks.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Depending on OS of the server, tools to connect will change.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243" name="Google Shape;243;p42"/>
          <p:cNvSpPr/>
          <p:nvPr/>
        </p:nvSpPr>
        <p:spPr>
          <a:xfrm>
            <a:off x="5927000" y="2143117"/>
            <a:ext cx="2085300" cy="2224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Server</a:t>
            </a:r>
            <a:endParaRPr sz="1800"/>
          </a:p>
        </p:txBody>
      </p:sp>
      <p:pic>
        <p:nvPicPr>
          <p:cNvPr id="244" name="Google Shape;244;p42"/>
          <p:cNvPicPr preferRelativeResize="0"/>
          <p:nvPr/>
        </p:nvPicPr>
        <p:blipFill>
          <a:blip r:embed="rId3">
            <a:alphaModFix/>
          </a:blip>
          <a:stretch>
            <a:fillRect/>
          </a:stretch>
        </p:blipFill>
        <p:spPr>
          <a:xfrm>
            <a:off x="737550" y="2583592"/>
            <a:ext cx="1621300" cy="1621300"/>
          </a:xfrm>
          <a:prstGeom prst="rect">
            <a:avLst/>
          </a:prstGeom>
          <a:noFill/>
          <a:ln>
            <a:noFill/>
          </a:ln>
        </p:spPr>
      </p:pic>
      <p:cxnSp>
        <p:nvCxnSpPr>
          <p:cNvPr id="245" name="Google Shape;245;p42"/>
          <p:cNvCxnSpPr/>
          <p:nvPr/>
        </p:nvCxnSpPr>
        <p:spPr>
          <a:xfrm flipH="1" rot="10800000">
            <a:off x="2741300" y="3197194"/>
            <a:ext cx="2965500" cy="11700"/>
          </a:xfrm>
          <a:prstGeom prst="straightConnector1">
            <a:avLst/>
          </a:prstGeom>
          <a:noFill/>
          <a:ln cap="flat" cmpd="sng" w="9525">
            <a:solidFill>
              <a:schemeClr val="dk2"/>
            </a:solidFill>
            <a:prstDash val="solid"/>
            <a:round/>
            <a:headEnd len="med" w="med" type="none"/>
            <a:tailEnd len="med" w="med" type="stealth"/>
          </a:ln>
        </p:spPr>
      </p:cxnSp>
      <p:sp>
        <p:nvSpPr>
          <p:cNvPr id="246" name="Google Shape;246;p42"/>
          <p:cNvSpPr txBox="1"/>
          <p:nvPr/>
        </p:nvSpPr>
        <p:spPr>
          <a:xfrm>
            <a:off x="2822400" y="2676019"/>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Hey, can you host my website?</a:t>
            </a:r>
            <a:endParaRPr/>
          </a:p>
        </p:txBody>
      </p:sp>
      <p:cxnSp>
        <p:nvCxnSpPr>
          <p:cNvPr id="247" name="Google Shape;247;p42"/>
          <p:cNvCxnSpPr/>
          <p:nvPr/>
        </p:nvCxnSpPr>
        <p:spPr>
          <a:xfrm flipH="1" rot="10800000">
            <a:off x="2823450" y="3755044"/>
            <a:ext cx="2965500" cy="11700"/>
          </a:xfrm>
          <a:prstGeom prst="straightConnector1">
            <a:avLst/>
          </a:prstGeom>
          <a:noFill/>
          <a:ln cap="flat" cmpd="sng" w="9525">
            <a:solidFill>
              <a:schemeClr val="dk2"/>
            </a:solidFill>
            <a:prstDash val="solid"/>
            <a:round/>
            <a:headEnd len="med" w="med" type="stealth"/>
            <a:tailEnd len="med" w="med" type="none"/>
          </a:ln>
        </p:spPr>
      </p:cxnSp>
      <p:sp>
        <p:nvSpPr>
          <p:cNvPr id="248" name="Google Shape;248;p42"/>
          <p:cNvSpPr txBox="1"/>
          <p:nvPr/>
        </p:nvSpPr>
        <p:spPr>
          <a:xfrm>
            <a:off x="2933550" y="3952119"/>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Definitely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Connecting to a Server</a:t>
            </a:r>
            <a:endParaRPr>
              <a:solidFill>
                <a:srgbClr val="FF7A00"/>
              </a:solidFill>
              <a:latin typeface="EB Garamond"/>
              <a:ea typeface="EB Garamond"/>
              <a:cs typeface="EB Garamond"/>
              <a:sym typeface="EB Garamond"/>
            </a:endParaRPr>
          </a:p>
        </p:txBody>
      </p:sp>
      <p:sp>
        <p:nvSpPr>
          <p:cNvPr id="254" name="Google Shape;254;p4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55" name="Google Shape;255;p43"/>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Linux Server, you will need a SSH Client to connect.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Windows Server, you will need an RDP client to connect.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256" name="Google Shape;256;p43"/>
          <p:cNvPicPr preferRelativeResize="0"/>
          <p:nvPr/>
        </p:nvPicPr>
        <p:blipFill>
          <a:blip r:embed="rId3">
            <a:alphaModFix/>
          </a:blip>
          <a:stretch>
            <a:fillRect/>
          </a:stretch>
        </p:blipFill>
        <p:spPr>
          <a:xfrm>
            <a:off x="2785824" y="2310050"/>
            <a:ext cx="3592450" cy="221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8" name="Google Shape;108;p26"/>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What Exactly is AWS ?</a:t>
            </a:r>
            <a:endParaRPr>
              <a:solidFill>
                <a:srgbClr val="FF7A00"/>
              </a:solidFill>
              <a:latin typeface="EB Garamond"/>
              <a:ea typeface="EB Garamond"/>
              <a:cs typeface="EB Garamond"/>
              <a:sym typeface="EB Garamond"/>
            </a:endParaRPr>
          </a:p>
        </p:txBody>
      </p:sp>
      <p:sp>
        <p:nvSpPr>
          <p:cNvPr id="109" name="Google Shape;109;p26"/>
          <p:cNvSpPr txBox="1"/>
          <p:nvPr/>
        </p:nvSpPr>
        <p:spPr>
          <a:xfrm>
            <a:off x="324875" y="881700"/>
            <a:ext cx="8091600" cy="18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is one of the public cloud service provider which has more than 140+ services.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110" name="Google Shape;110;p26"/>
          <p:cNvPicPr preferRelativeResize="0"/>
          <p:nvPr/>
        </p:nvPicPr>
        <p:blipFill>
          <a:blip r:embed="rId3">
            <a:alphaModFix/>
          </a:blip>
          <a:stretch>
            <a:fillRect/>
          </a:stretch>
        </p:blipFill>
        <p:spPr>
          <a:xfrm>
            <a:off x="1649425" y="1716220"/>
            <a:ext cx="5596600" cy="278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Using MobaXterm</a:t>
            </a:r>
            <a:endParaRPr>
              <a:solidFill>
                <a:srgbClr val="FF7A00"/>
              </a:solidFill>
              <a:latin typeface="EB Garamond"/>
              <a:ea typeface="EB Garamond"/>
              <a:cs typeface="EB Garamond"/>
              <a:sym typeface="EB Garamond"/>
            </a:endParaRPr>
          </a:p>
        </p:txBody>
      </p:sp>
      <p:sp>
        <p:nvSpPr>
          <p:cNvPr id="262" name="Google Shape;262;p44"/>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our labs, we will be making use of MobaXterm which comes with SSH client.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Along with SSH client, it comes with various other useful commands like telnet, curl.</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MAC and Linux comes with its own terminal which has SSH client. You can skip this step.</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263" name="Google Shape;263;p44"/>
          <p:cNvPicPr preferRelativeResize="0"/>
          <p:nvPr/>
        </p:nvPicPr>
        <p:blipFill>
          <a:blip r:embed="rId3">
            <a:alphaModFix/>
          </a:blip>
          <a:stretch>
            <a:fillRect/>
          </a:stretch>
        </p:blipFill>
        <p:spPr>
          <a:xfrm>
            <a:off x="2670475" y="2715650"/>
            <a:ext cx="3895740" cy="22471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5"/>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Key Based Authentication</a:t>
            </a:r>
            <a:endParaRPr sz="3600">
              <a:solidFill>
                <a:srgbClr val="666666"/>
              </a:solidFill>
              <a:latin typeface="EB Garamond"/>
              <a:ea typeface="EB Garamond"/>
              <a:cs typeface="EB Garamond"/>
              <a:sym typeface="EB Garamond"/>
            </a:endParaRPr>
          </a:p>
        </p:txBody>
      </p:sp>
      <p:sp>
        <p:nvSpPr>
          <p:cNvPr id="269" name="Google Shape;269;p4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Back to Security!</a:t>
            </a:r>
            <a:endParaRPr>
              <a:solidFill>
                <a:srgbClr val="FF7A00"/>
              </a:solidFill>
              <a:latin typeface="EB Garamond"/>
              <a:ea typeface="EB Garamond"/>
              <a:cs typeface="EB Garamond"/>
              <a:sym typeface="EB Garamond"/>
            </a:endParaRPr>
          </a:p>
        </p:txBody>
      </p:sp>
      <p:cxnSp>
        <p:nvCxnSpPr>
          <p:cNvPr id="270" name="Google Shape;270;p4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271" name="Google Shape;271;p4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Password Based Authentication</a:t>
            </a:r>
            <a:endParaRPr>
              <a:solidFill>
                <a:srgbClr val="FF7A00"/>
              </a:solidFill>
              <a:latin typeface="EB Garamond"/>
              <a:ea typeface="EB Garamond"/>
              <a:cs typeface="EB Garamond"/>
              <a:sym typeface="EB Garamond"/>
            </a:endParaRPr>
          </a:p>
        </p:txBody>
      </p:sp>
      <p:sp>
        <p:nvSpPr>
          <p:cNvPr id="277" name="Google Shape;277;p4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278" name="Google Shape;278;p46"/>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There can be multiple methods for authentication against a system.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Password based authentication is the simplest form.</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279" name="Google Shape;279;p46"/>
          <p:cNvPicPr preferRelativeResize="0"/>
          <p:nvPr/>
        </p:nvPicPr>
        <p:blipFill>
          <a:blip r:embed="rId3">
            <a:alphaModFix/>
          </a:blip>
          <a:stretch>
            <a:fillRect/>
          </a:stretch>
        </p:blipFill>
        <p:spPr>
          <a:xfrm>
            <a:off x="5931099" y="2441350"/>
            <a:ext cx="1542225" cy="1419525"/>
          </a:xfrm>
          <a:prstGeom prst="rect">
            <a:avLst/>
          </a:prstGeom>
          <a:noFill/>
          <a:ln>
            <a:noFill/>
          </a:ln>
        </p:spPr>
      </p:pic>
      <p:pic>
        <p:nvPicPr>
          <p:cNvPr id="280" name="Google Shape;280;p46"/>
          <p:cNvPicPr preferRelativeResize="0"/>
          <p:nvPr/>
        </p:nvPicPr>
        <p:blipFill>
          <a:blip r:embed="rId4">
            <a:alphaModFix/>
          </a:blip>
          <a:stretch>
            <a:fillRect/>
          </a:stretch>
        </p:blipFill>
        <p:spPr>
          <a:xfrm>
            <a:off x="418375" y="2713400"/>
            <a:ext cx="1145925" cy="739300"/>
          </a:xfrm>
          <a:prstGeom prst="rect">
            <a:avLst/>
          </a:prstGeom>
          <a:noFill/>
          <a:ln>
            <a:noFill/>
          </a:ln>
        </p:spPr>
      </p:pic>
      <p:cxnSp>
        <p:nvCxnSpPr>
          <p:cNvPr id="281" name="Google Shape;281;p46"/>
          <p:cNvCxnSpPr/>
          <p:nvPr/>
        </p:nvCxnSpPr>
        <p:spPr>
          <a:xfrm>
            <a:off x="2132900" y="2910350"/>
            <a:ext cx="3382800" cy="0"/>
          </a:xfrm>
          <a:prstGeom prst="straightConnector1">
            <a:avLst/>
          </a:prstGeom>
          <a:noFill/>
          <a:ln cap="flat" cmpd="sng" w="9525">
            <a:solidFill>
              <a:schemeClr val="dk2"/>
            </a:solidFill>
            <a:prstDash val="solid"/>
            <a:round/>
            <a:headEnd len="med" w="med" type="none"/>
            <a:tailEnd len="med" w="med" type="stealth"/>
          </a:ln>
        </p:spPr>
      </p:cxnSp>
      <p:sp>
        <p:nvSpPr>
          <p:cNvPr id="282" name="Google Shape;282;p46"/>
          <p:cNvSpPr txBox="1"/>
          <p:nvPr/>
        </p:nvSpPr>
        <p:spPr>
          <a:xfrm>
            <a:off x="2085250" y="2313788"/>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username is admin, I want to login</a:t>
            </a:r>
            <a:endParaRPr/>
          </a:p>
        </p:txBody>
      </p:sp>
      <p:cxnSp>
        <p:nvCxnSpPr>
          <p:cNvPr id="283" name="Google Shape;283;p46"/>
          <p:cNvCxnSpPr/>
          <p:nvPr/>
        </p:nvCxnSpPr>
        <p:spPr>
          <a:xfrm>
            <a:off x="2160575" y="3259675"/>
            <a:ext cx="3382800" cy="0"/>
          </a:xfrm>
          <a:prstGeom prst="straightConnector1">
            <a:avLst/>
          </a:prstGeom>
          <a:noFill/>
          <a:ln cap="flat" cmpd="sng" w="9525">
            <a:solidFill>
              <a:schemeClr val="dk2"/>
            </a:solidFill>
            <a:prstDash val="solid"/>
            <a:round/>
            <a:headEnd len="med" w="med" type="stealth"/>
            <a:tailEnd len="med" w="med" type="none"/>
          </a:ln>
        </p:spPr>
      </p:cxnSp>
      <p:sp>
        <p:nvSpPr>
          <p:cNvPr id="284" name="Google Shape;284;p46"/>
          <p:cNvSpPr txBox="1"/>
          <p:nvPr/>
        </p:nvSpPr>
        <p:spPr>
          <a:xfrm>
            <a:off x="2218475" y="3376163"/>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Hey there, what is your password?</a:t>
            </a:r>
            <a:endParaRPr/>
          </a:p>
        </p:txBody>
      </p:sp>
      <p:sp>
        <p:nvSpPr>
          <p:cNvPr id="285" name="Google Shape;285;p46"/>
          <p:cNvSpPr txBox="1"/>
          <p:nvPr/>
        </p:nvSpPr>
        <p:spPr>
          <a:xfrm>
            <a:off x="6002100" y="3837100"/>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Linux Server</a:t>
            </a:r>
            <a:endParaRPr/>
          </a:p>
        </p:txBody>
      </p:sp>
      <p:sp>
        <p:nvSpPr>
          <p:cNvPr id="286" name="Google Shape;286;p46"/>
          <p:cNvSpPr txBox="1"/>
          <p:nvPr/>
        </p:nvSpPr>
        <p:spPr>
          <a:xfrm>
            <a:off x="288450" y="3775775"/>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Laptop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Login with Credentials</a:t>
            </a:r>
            <a:endParaRPr>
              <a:solidFill>
                <a:srgbClr val="FF7A00"/>
              </a:solidFill>
              <a:latin typeface="EB Garamond"/>
              <a:ea typeface="EB Garamond"/>
              <a:cs typeface="EB Garamond"/>
              <a:sym typeface="EB Garamond"/>
            </a:endParaRPr>
          </a:p>
        </p:txBody>
      </p:sp>
      <p:sp>
        <p:nvSpPr>
          <p:cNvPr id="292" name="Google Shape;292;p4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293" name="Google Shape;293;p47"/>
          <p:cNvPicPr preferRelativeResize="0"/>
          <p:nvPr/>
        </p:nvPicPr>
        <p:blipFill>
          <a:blip r:embed="rId3">
            <a:alphaModFix/>
          </a:blip>
          <a:stretch>
            <a:fillRect/>
          </a:stretch>
        </p:blipFill>
        <p:spPr>
          <a:xfrm>
            <a:off x="5949799" y="1689333"/>
            <a:ext cx="1542225" cy="1419525"/>
          </a:xfrm>
          <a:prstGeom prst="rect">
            <a:avLst/>
          </a:prstGeom>
          <a:noFill/>
          <a:ln>
            <a:noFill/>
          </a:ln>
        </p:spPr>
      </p:pic>
      <p:pic>
        <p:nvPicPr>
          <p:cNvPr id="294" name="Google Shape;294;p47"/>
          <p:cNvPicPr preferRelativeResize="0"/>
          <p:nvPr/>
        </p:nvPicPr>
        <p:blipFill>
          <a:blip r:embed="rId4">
            <a:alphaModFix/>
          </a:blip>
          <a:stretch>
            <a:fillRect/>
          </a:stretch>
        </p:blipFill>
        <p:spPr>
          <a:xfrm>
            <a:off x="437075" y="1961383"/>
            <a:ext cx="1145925" cy="739300"/>
          </a:xfrm>
          <a:prstGeom prst="rect">
            <a:avLst/>
          </a:prstGeom>
          <a:noFill/>
          <a:ln>
            <a:noFill/>
          </a:ln>
        </p:spPr>
      </p:pic>
      <p:cxnSp>
        <p:nvCxnSpPr>
          <p:cNvPr id="295" name="Google Shape;295;p47"/>
          <p:cNvCxnSpPr/>
          <p:nvPr/>
        </p:nvCxnSpPr>
        <p:spPr>
          <a:xfrm>
            <a:off x="2151600" y="2158333"/>
            <a:ext cx="3382800" cy="0"/>
          </a:xfrm>
          <a:prstGeom prst="straightConnector1">
            <a:avLst/>
          </a:prstGeom>
          <a:noFill/>
          <a:ln cap="flat" cmpd="sng" w="9525">
            <a:solidFill>
              <a:schemeClr val="dk2"/>
            </a:solidFill>
            <a:prstDash val="solid"/>
            <a:round/>
            <a:headEnd len="med" w="med" type="none"/>
            <a:tailEnd len="med" w="med" type="stealth"/>
          </a:ln>
        </p:spPr>
      </p:cxnSp>
      <p:cxnSp>
        <p:nvCxnSpPr>
          <p:cNvPr id="296" name="Google Shape;296;p47"/>
          <p:cNvCxnSpPr/>
          <p:nvPr/>
        </p:nvCxnSpPr>
        <p:spPr>
          <a:xfrm>
            <a:off x="2179275" y="2610533"/>
            <a:ext cx="3382800" cy="0"/>
          </a:xfrm>
          <a:prstGeom prst="straightConnector1">
            <a:avLst/>
          </a:prstGeom>
          <a:noFill/>
          <a:ln cap="flat" cmpd="sng" w="9525">
            <a:solidFill>
              <a:schemeClr val="dk2"/>
            </a:solidFill>
            <a:prstDash val="solid"/>
            <a:round/>
            <a:headEnd len="med" w="med" type="stealth"/>
            <a:tailEnd len="med" w="med" type="none"/>
          </a:ln>
        </p:spPr>
      </p:cxnSp>
      <p:sp>
        <p:nvSpPr>
          <p:cNvPr id="297" name="Google Shape;297;p47"/>
          <p:cNvSpPr txBox="1"/>
          <p:nvPr/>
        </p:nvSpPr>
        <p:spPr>
          <a:xfrm>
            <a:off x="2208225" y="2792471"/>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Login successful.</a:t>
            </a:r>
            <a:endParaRPr/>
          </a:p>
        </p:txBody>
      </p:sp>
      <p:sp>
        <p:nvSpPr>
          <p:cNvPr id="298" name="Google Shape;298;p47"/>
          <p:cNvSpPr txBox="1"/>
          <p:nvPr/>
        </p:nvSpPr>
        <p:spPr>
          <a:xfrm>
            <a:off x="6020800" y="3085083"/>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Linux Server</a:t>
            </a:r>
            <a:endParaRPr/>
          </a:p>
        </p:txBody>
      </p:sp>
      <p:sp>
        <p:nvSpPr>
          <p:cNvPr id="299" name="Google Shape;299;p47"/>
          <p:cNvSpPr txBox="1"/>
          <p:nvPr/>
        </p:nvSpPr>
        <p:spPr>
          <a:xfrm>
            <a:off x="376675" y="3023758"/>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Laptop</a:t>
            </a:r>
            <a:endParaRPr/>
          </a:p>
        </p:txBody>
      </p:sp>
      <p:sp>
        <p:nvSpPr>
          <p:cNvPr id="300" name="Google Shape;300;p47"/>
          <p:cNvSpPr txBox="1"/>
          <p:nvPr/>
        </p:nvSpPr>
        <p:spPr>
          <a:xfrm>
            <a:off x="2237175" y="1503983"/>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username is admin, my password is 12345. I want to login.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8"/>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Challenges with Password Based Authentication</a:t>
            </a:r>
            <a:endParaRPr>
              <a:solidFill>
                <a:srgbClr val="FF7A00"/>
              </a:solidFill>
              <a:latin typeface="EB Garamond"/>
              <a:ea typeface="EB Garamond"/>
              <a:cs typeface="EB Garamond"/>
              <a:sym typeface="EB Garamond"/>
            </a:endParaRPr>
          </a:p>
        </p:txBody>
      </p:sp>
      <p:sp>
        <p:nvSpPr>
          <p:cNvPr id="306" name="Google Shape;306;p4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07" name="Google Shape;307;p48"/>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Password based authentication is generally considered to be less-secure.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Many users write down the passwords in notepad files or as part of sticky notes.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Most users would not create a complex password that is difficult to hack.</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08" name="Google Shape;308;p48"/>
          <p:cNvPicPr preferRelativeResize="0"/>
          <p:nvPr/>
        </p:nvPicPr>
        <p:blipFill>
          <a:blip r:embed="rId3">
            <a:alphaModFix/>
          </a:blip>
          <a:stretch>
            <a:fillRect/>
          </a:stretch>
        </p:blipFill>
        <p:spPr>
          <a:xfrm>
            <a:off x="2561800" y="2884525"/>
            <a:ext cx="3076398" cy="1609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Key Based Authentication</a:t>
            </a:r>
            <a:endParaRPr>
              <a:solidFill>
                <a:srgbClr val="FF7A00"/>
              </a:solidFill>
              <a:latin typeface="EB Garamond"/>
              <a:ea typeface="EB Garamond"/>
              <a:cs typeface="EB Garamond"/>
              <a:sym typeface="EB Garamond"/>
            </a:endParaRPr>
          </a:p>
        </p:txBody>
      </p:sp>
      <p:sp>
        <p:nvSpPr>
          <p:cNvPr id="314" name="Google Shape;314;p4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15" name="Google Shape;315;p49"/>
          <p:cNvSpPr txBox="1"/>
          <p:nvPr/>
        </p:nvSpPr>
        <p:spPr>
          <a:xfrm>
            <a:off x="393925" y="6673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 this type of authentication, there are two special keys that are generated.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One key is called as Public Key and second key is called as Private key.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If public key is stored in server and is used as authentication mechanism, only the corresponding private key can be used to successfully authenticate.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16" name="Google Shape;316;p49"/>
          <p:cNvPicPr preferRelativeResize="0"/>
          <p:nvPr/>
        </p:nvPicPr>
        <p:blipFill>
          <a:blip r:embed="rId3">
            <a:alphaModFix/>
          </a:blip>
          <a:stretch>
            <a:fillRect/>
          </a:stretch>
        </p:blipFill>
        <p:spPr>
          <a:xfrm>
            <a:off x="3656137" y="2965626"/>
            <a:ext cx="1705175" cy="1705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Key Based Authentication</a:t>
            </a:r>
            <a:endParaRPr>
              <a:solidFill>
                <a:srgbClr val="FF7A00"/>
              </a:solidFill>
              <a:latin typeface="EB Garamond"/>
              <a:ea typeface="EB Garamond"/>
              <a:cs typeface="EB Garamond"/>
              <a:sym typeface="EB Garamond"/>
            </a:endParaRPr>
          </a:p>
        </p:txBody>
      </p:sp>
      <p:sp>
        <p:nvSpPr>
          <p:cNvPr id="322" name="Google Shape;322;p5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323" name="Google Shape;323;p50"/>
          <p:cNvPicPr preferRelativeResize="0"/>
          <p:nvPr/>
        </p:nvPicPr>
        <p:blipFill>
          <a:blip r:embed="rId3">
            <a:alphaModFix/>
          </a:blip>
          <a:stretch>
            <a:fillRect/>
          </a:stretch>
        </p:blipFill>
        <p:spPr>
          <a:xfrm>
            <a:off x="5825749" y="1565464"/>
            <a:ext cx="1542225" cy="1419525"/>
          </a:xfrm>
          <a:prstGeom prst="rect">
            <a:avLst/>
          </a:prstGeom>
          <a:noFill/>
          <a:ln>
            <a:noFill/>
          </a:ln>
        </p:spPr>
      </p:pic>
      <p:pic>
        <p:nvPicPr>
          <p:cNvPr id="324" name="Google Shape;324;p50"/>
          <p:cNvPicPr preferRelativeResize="0"/>
          <p:nvPr/>
        </p:nvPicPr>
        <p:blipFill>
          <a:blip r:embed="rId4">
            <a:alphaModFix/>
          </a:blip>
          <a:stretch>
            <a:fillRect/>
          </a:stretch>
        </p:blipFill>
        <p:spPr>
          <a:xfrm>
            <a:off x="313025" y="1837514"/>
            <a:ext cx="1145925" cy="739300"/>
          </a:xfrm>
          <a:prstGeom prst="rect">
            <a:avLst/>
          </a:prstGeom>
          <a:noFill/>
          <a:ln>
            <a:noFill/>
          </a:ln>
        </p:spPr>
      </p:pic>
      <p:cxnSp>
        <p:nvCxnSpPr>
          <p:cNvPr id="325" name="Google Shape;325;p50"/>
          <p:cNvCxnSpPr/>
          <p:nvPr/>
        </p:nvCxnSpPr>
        <p:spPr>
          <a:xfrm>
            <a:off x="2027550" y="2034464"/>
            <a:ext cx="3382800" cy="0"/>
          </a:xfrm>
          <a:prstGeom prst="straightConnector1">
            <a:avLst/>
          </a:prstGeom>
          <a:noFill/>
          <a:ln cap="flat" cmpd="sng" w="9525">
            <a:solidFill>
              <a:schemeClr val="dk2"/>
            </a:solidFill>
            <a:prstDash val="solid"/>
            <a:round/>
            <a:headEnd len="med" w="med" type="none"/>
            <a:tailEnd len="med" w="med" type="stealth"/>
          </a:ln>
        </p:spPr>
      </p:cxnSp>
      <p:sp>
        <p:nvSpPr>
          <p:cNvPr id="326" name="Google Shape;326;p50"/>
          <p:cNvSpPr txBox="1"/>
          <p:nvPr/>
        </p:nvSpPr>
        <p:spPr>
          <a:xfrm>
            <a:off x="2084175" y="1438039"/>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My username is admin, I want to login</a:t>
            </a:r>
            <a:endParaRPr/>
          </a:p>
        </p:txBody>
      </p:sp>
      <p:cxnSp>
        <p:nvCxnSpPr>
          <p:cNvPr id="327" name="Google Shape;327;p50"/>
          <p:cNvCxnSpPr/>
          <p:nvPr/>
        </p:nvCxnSpPr>
        <p:spPr>
          <a:xfrm>
            <a:off x="2055225" y="2383789"/>
            <a:ext cx="3382800" cy="0"/>
          </a:xfrm>
          <a:prstGeom prst="straightConnector1">
            <a:avLst/>
          </a:prstGeom>
          <a:noFill/>
          <a:ln cap="flat" cmpd="sng" w="9525">
            <a:solidFill>
              <a:schemeClr val="dk2"/>
            </a:solidFill>
            <a:prstDash val="solid"/>
            <a:round/>
            <a:headEnd len="med" w="med" type="stealth"/>
            <a:tailEnd len="med" w="med" type="none"/>
          </a:ln>
        </p:spPr>
      </p:cxnSp>
      <p:sp>
        <p:nvSpPr>
          <p:cNvPr id="328" name="Google Shape;328;p50"/>
          <p:cNvSpPr txBox="1"/>
          <p:nvPr/>
        </p:nvSpPr>
        <p:spPr>
          <a:xfrm>
            <a:off x="2113125" y="2500277"/>
            <a:ext cx="3324900" cy="3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Hey there, password is not allowed. You need to authenticate via the key.</a:t>
            </a:r>
            <a:endParaRPr/>
          </a:p>
        </p:txBody>
      </p:sp>
      <p:sp>
        <p:nvSpPr>
          <p:cNvPr id="329" name="Google Shape;329;p50"/>
          <p:cNvSpPr txBox="1"/>
          <p:nvPr/>
        </p:nvSpPr>
        <p:spPr>
          <a:xfrm>
            <a:off x="5896750" y="2961214"/>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Linux Server</a:t>
            </a:r>
            <a:endParaRPr/>
          </a:p>
        </p:txBody>
      </p:sp>
      <p:sp>
        <p:nvSpPr>
          <p:cNvPr id="330" name="Google Shape;330;p50"/>
          <p:cNvSpPr txBox="1"/>
          <p:nvPr/>
        </p:nvSpPr>
        <p:spPr>
          <a:xfrm>
            <a:off x="313025" y="2798227"/>
            <a:ext cx="1542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Laptop</a:t>
            </a:r>
            <a:endParaRPr/>
          </a:p>
        </p:txBody>
      </p:sp>
      <p:pic>
        <p:nvPicPr>
          <p:cNvPr id="331" name="Google Shape;331;p50"/>
          <p:cNvPicPr preferRelativeResize="0"/>
          <p:nvPr/>
        </p:nvPicPr>
        <p:blipFill>
          <a:blip r:embed="rId5">
            <a:alphaModFix/>
          </a:blip>
          <a:stretch>
            <a:fillRect/>
          </a:stretch>
        </p:blipFill>
        <p:spPr>
          <a:xfrm>
            <a:off x="532092" y="3362550"/>
            <a:ext cx="707783" cy="342900"/>
          </a:xfrm>
          <a:prstGeom prst="rect">
            <a:avLst/>
          </a:prstGeom>
          <a:noFill/>
          <a:ln>
            <a:noFill/>
          </a:ln>
        </p:spPr>
      </p:pic>
      <p:pic>
        <p:nvPicPr>
          <p:cNvPr id="332" name="Google Shape;332;p50"/>
          <p:cNvPicPr preferRelativeResize="0"/>
          <p:nvPr/>
        </p:nvPicPr>
        <p:blipFill>
          <a:blip r:embed="rId6">
            <a:alphaModFix/>
          </a:blip>
          <a:stretch>
            <a:fillRect/>
          </a:stretch>
        </p:blipFill>
        <p:spPr>
          <a:xfrm>
            <a:off x="7649874" y="1881675"/>
            <a:ext cx="651000" cy="651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Creating our First EC2 Instance</a:t>
            </a:r>
            <a:endParaRPr sz="3600">
              <a:solidFill>
                <a:srgbClr val="666666"/>
              </a:solidFill>
              <a:latin typeface="EB Garamond"/>
              <a:ea typeface="EB Garamond"/>
              <a:cs typeface="EB Garamond"/>
              <a:sym typeface="EB Garamond"/>
            </a:endParaRPr>
          </a:p>
        </p:txBody>
      </p:sp>
      <p:sp>
        <p:nvSpPr>
          <p:cNvPr id="338" name="Google Shape;338;p5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Start</a:t>
            </a:r>
            <a:endParaRPr>
              <a:solidFill>
                <a:srgbClr val="FF7A00"/>
              </a:solidFill>
              <a:latin typeface="EB Garamond"/>
              <a:ea typeface="EB Garamond"/>
              <a:cs typeface="EB Garamond"/>
              <a:sym typeface="EB Garamond"/>
            </a:endParaRPr>
          </a:p>
        </p:txBody>
      </p:sp>
      <p:cxnSp>
        <p:nvCxnSpPr>
          <p:cNvPr id="339" name="Google Shape;339;p5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340" name="Google Shape;340;p5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EC2</a:t>
            </a:r>
            <a:endParaRPr>
              <a:solidFill>
                <a:srgbClr val="FF7A00"/>
              </a:solidFill>
              <a:latin typeface="EB Garamond"/>
              <a:ea typeface="EB Garamond"/>
              <a:cs typeface="EB Garamond"/>
              <a:sym typeface="EB Garamond"/>
            </a:endParaRPr>
          </a:p>
        </p:txBody>
      </p:sp>
      <p:sp>
        <p:nvSpPr>
          <p:cNvPr id="346" name="Google Shape;346;p5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47" name="Google Shape;347;p52"/>
          <p:cNvSpPr txBox="1"/>
          <p:nvPr/>
        </p:nvSpPr>
        <p:spPr>
          <a:xfrm>
            <a:off x="457200" y="6351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EC2 stands for Elastic Compute Cloud.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In-short, it's a name for a server that you launch in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48" name="Google Shape;348;p52"/>
          <p:cNvPicPr preferRelativeResize="0"/>
          <p:nvPr/>
        </p:nvPicPr>
        <p:blipFill>
          <a:blip r:embed="rId3">
            <a:alphaModFix/>
          </a:blip>
          <a:stretch>
            <a:fillRect/>
          </a:stretch>
        </p:blipFill>
        <p:spPr>
          <a:xfrm>
            <a:off x="1402775" y="2689400"/>
            <a:ext cx="1413700" cy="1301224"/>
          </a:xfrm>
          <a:prstGeom prst="rect">
            <a:avLst/>
          </a:prstGeom>
          <a:noFill/>
          <a:ln>
            <a:noFill/>
          </a:ln>
        </p:spPr>
      </p:pic>
      <p:pic>
        <p:nvPicPr>
          <p:cNvPr id="349" name="Google Shape;349;p52"/>
          <p:cNvPicPr preferRelativeResize="0"/>
          <p:nvPr/>
        </p:nvPicPr>
        <p:blipFill>
          <a:blip r:embed="rId4">
            <a:alphaModFix/>
          </a:blip>
          <a:stretch>
            <a:fillRect/>
          </a:stretch>
        </p:blipFill>
        <p:spPr>
          <a:xfrm>
            <a:off x="4851175" y="2841700"/>
            <a:ext cx="996600" cy="996600"/>
          </a:xfrm>
          <a:prstGeom prst="rect">
            <a:avLst/>
          </a:prstGeom>
          <a:noFill/>
          <a:ln>
            <a:noFill/>
          </a:ln>
        </p:spPr>
      </p:pic>
      <p:sp>
        <p:nvSpPr>
          <p:cNvPr id="350" name="Google Shape;350;p52"/>
          <p:cNvSpPr txBox="1"/>
          <p:nvPr/>
        </p:nvSpPr>
        <p:spPr>
          <a:xfrm>
            <a:off x="1177275" y="4123400"/>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Server</a:t>
            </a:r>
            <a:endParaRPr/>
          </a:p>
        </p:txBody>
      </p:sp>
      <p:sp>
        <p:nvSpPr>
          <p:cNvPr id="351" name="Google Shape;351;p52"/>
          <p:cNvSpPr txBox="1"/>
          <p:nvPr/>
        </p:nvSpPr>
        <p:spPr>
          <a:xfrm>
            <a:off x="4572000" y="4094000"/>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cxnSp>
        <p:nvCxnSpPr>
          <p:cNvPr id="352" name="Google Shape;352;p52"/>
          <p:cNvCxnSpPr/>
          <p:nvPr/>
        </p:nvCxnSpPr>
        <p:spPr>
          <a:xfrm>
            <a:off x="3045700" y="3242875"/>
            <a:ext cx="1406700" cy="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3"/>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Configuration</a:t>
            </a:r>
            <a:endParaRPr>
              <a:solidFill>
                <a:srgbClr val="FF7A00"/>
              </a:solidFill>
              <a:latin typeface="EB Garamond"/>
              <a:ea typeface="EB Garamond"/>
              <a:cs typeface="EB Garamond"/>
              <a:sym typeface="EB Garamond"/>
            </a:endParaRPr>
          </a:p>
        </p:txBody>
      </p:sp>
      <p:sp>
        <p:nvSpPr>
          <p:cNvPr id="358" name="Google Shape;358;p5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59" name="Google Shape;359;p53"/>
          <p:cNvSpPr txBox="1"/>
          <p:nvPr/>
        </p:nvSpPr>
        <p:spPr>
          <a:xfrm>
            <a:off x="399150" y="5277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There are certain important configuration that you need to know while launching a new EC2 instance in AWS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The CPU and Memory Size</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Operating System (Linux, Windows)</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Storage Capacity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Authentication Key</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Security Group</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60" name="Google Shape;360;p53"/>
          <p:cNvPicPr preferRelativeResize="0"/>
          <p:nvPr/>
        </p:nvPicPr>
        <p:blipFill>
          <a:blip r:embed="rId3">
            <a:alphaModFix/>
          </a:blip>
          <a:stretch>
            <a:fillRect/>
          </a:stretch>
        </p:blipFill>
        <p:spPr>
          <a:xfrm>
            <a:off x="3940492" y="3188676"/>
            <a:ext cx="996600" cy="996600"/>
          </a:xfrm>
          <a:prstGeom prst="rect">
            <a:avLst/>
          </a:prstGeom>
          <a:noFill/>
          <a:ln>
            <a:noFill/>
          </a:ln>
        </p:spPr>
      </p:pic>
      <p:sp>
        <p:nvSpPr>
          <p:cNvPr id="361" name="Google Shape;361;p53"/>
          <p:cNvSpPr txBox="1"/>
          <p:nvPr/>
        </p:nvSpPr>
        <p:spPr>
          <a:xfrm>
            <a:off x="3606592" y="4278226"/>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6" name="Google Shape;116;p27"/>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Gartner’s Magic Quadrant</a:t>
            </a:r>
            <a:endParaRPr>
              <a:solidFill>
                <a:srgbClr val="FF7A00"/>
              </a:solidFill>
              <a:latin typeface="EB Garamond"/>
              <a:ea typeface="EB Garamond"/>
              <a:cs typeface="EB Garamond"/>
              <a:sym typeface="EB Garamond"/>
            </a:endParaRPr>
          </a:p>
        </p:txBody>
      </p:sp>
      <p:sp>
        <p:nvSpPr>
          <p:cNvPr id="117" name="Google Shape;117;p27"/>
          <p:cNvSpPr txBox="1"/>
          <p:nvPr/>
        </p:nvSpPr>
        <p:spPr>
          <a:xfrm>
            <a:off x="314675" y="555775"/>
            <a:ext cx="8091600" cy="18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id="118" name="Google Shape;118;p27"/>
          <p:cNvPicPr preferRelativeResize="0"/>
          <p:nvPr/>
        </p:nvPicPr>
        <p:blipFill>
          <a:blip r:embed="rId3">
            <a:alphaModFix/>
          </a:blip>
          <a:stretch>
            <a:fillRect/>
          </a:stretch>
        </p:blipFill>
        <p:spPr>
          <a:xfrm>
            <a:off x="2730075" y="1098350"/>
            <a:ext cx="3260800" cy="3403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Connecting to a Server</a:t>
            </a:r>
            <a:endParaRPr>
              <a:solidFill>
                <a:srgbClr val="FF7A00"/>
              </a:solidFill>
              <a:latin typeface="EB Garamond"/>
              <a:ea typeface="EB Garamond"/>
              <a:cs typeface="EB Garamond"/>
              <a:sym typeface="EB Garamond"/>
            </a:endParaRPr>
          </a:p>
        </p:txBody>
      </p:sp>
      <p:sp>
        <p:nvSpPr>
          <p:cNvPr id="367" name="Google Shape;367;p5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68" name="Google Shape;368;p54"/>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After you have launched a server, you need to connect to it to perform administrative tasks.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Depending on OS of the server, tools to connect will change.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369" name="Google Shape;369;p54"/>
          <p:cNvSpPr/>
          <p:nvPr/>
        </p:nvSpPr>
        <p:spPr>
          <a:xfrm>
            <a:off x="5365875" y="2096342"/>
            <a:ext cx="2085300" cy="2224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Server</a:t>
            </a:r>
            <a:endParaRPr sz="1800"/>
          </a:p>
        </p:txBody>
      </p:sp>
      <p:pic>
        <p:nvPicPr>
          <p:cNvPr id="370" name="Google Shape;370;p54"/>
          <p:cNvPicPr preferRelativeResize="0"/>
          <p:nvPr/>
        </p:nvPicPr>
        <p:blipFill>
          <a:blip r:embed="rId3">
            <a:alphaModFix/>
          </a:blip>
          <a:stretch>
            <a:fillRect/>
          </a:stretch>
        </p:blipFill>
        <p:spPr>
          <a:xfrm>
            <a:off x="176425" y="2536817"/>
            <a:ext cx="1621300" cy="1621300"/>
          </a:xfrm>
          <a:prstGeom prst="rect">
            <a:avLst/>
          </a:prstGeom>
          <a:noFill/>
          <a:ln>
            <a:noFill/>
          </a:ln>
        </p:spPr>
      </p:pic>
      <p:cxnSp>
        <p:nvCxnSpPr>
          <p:cNvPr id="371" name="Google Shape;371;p54"/>
          <p:cNvCxnSpPr/>
          <p:nvPr/>
        </p:nvCxnSpPr>
        <p:spPr>
          <a:xfrm flipH="1" rot="10800000">
            <a:off x="2180175" y="3150419"/>
            <a:ext cx="2965500" cy="11700"/>
          </a:xfrm>
          <a:prstGeom prst="straightConnector1">
            <a:avLst/>
          </a:prstGeom>
          <a:noFill/>
          <a:ln cap="flat" cmpd="sng" w="9525">
            <a:solidFill>
              <a:schemeClr val="dk2"/>
            </a:solidFill>
            <a:prstDash val="solid"/>
            <a:round/>
            <a:headEnd len="med" w="med" type="none"/>
            <a:tailEnd len="med" w="med" type="stealth"/>
          </a:ln>
        </p:spPr>
      </p:cxnSp>
      <p:sp>
        <p:nvSpPr>
          <p:cNvPr id="372" name="Google Shape;372;p54"/>
          <p:cNvSpPr txBox="1"/>
          <p:nvPr/>
        </p:nvSpPr>
        <p:spPr>
          <a:xfrm>
            <a:off x="2261275" y="2629244"/>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Can you run my command?</a:t>
            </a:r>
            <a:endParaRPr/>
          </a:p>
        </p:txBody>
      </p:sp>
      <p:cxnSp>
        <p:nvCxnSpPr>
          <p:cNvPr id="373" name="Google Shape;373;p54"/>
          <p:cNvCxnSpPr/>
          <p:nvPr/>
        </p:nvCxnSpPr>
        <p:spPr>
          <a:xfrm flipH="1" rot="10800000">
            <a:off x="2262325" y="3708269"/>
            <a:ext cx="2965500" cy="11700"/>
          </a:xfrm>
          <a:prstGeom prst="straightConnector1">
            <a:avLst/>
          </a:prstGeom>
          <a:noFill/>
          <a:ln cap="flat" cmpd="sng" w="9525">
            <a:solidFill>
              <a:schemeClr val="dk2"/>
            </a:solidFill>
            <a:prstDash val="solid"/>
            <a:round/>
            <a:headEnd len="med" w="med" type="stealth"/>
            <a:tailEnd len="med" w="med" type="none"/>
          </a:ln>
        </p:spPr>
      </p:cxnSp>
      <p:sp>
        <p:nvSpPr>
          <p:cNvPr id="374" name="Google Shape;374;p54"/>
          <p:cNvSpPr txBox="1"/>
          <p:nvPr/>
        </p:nvSpPr>
        <p:spPr>
          <a:xfrm>
            <a:off x="2372425" y="3905344"/>
            <a:ext cx="27453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Definitely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5"/>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Browser Based SSH Connection</a:t>
            </a:r>
            <a:endParaRPr>
              <a:solidFill>
                <a:srgbClr val="FF7A00"/>
              </a:solidFill>
              <a:latin typeface="EB Garamond"/>
              <a:ea typeface="EB Garamond"/>
              <a:cs typeface="EB Garamond"/>
              <a:sym typeface="EB Garamond"/>
            </a:endParaRPr>
          </a:p>
        </p:txBody>
      </p:sp>
      <p:sp>
        <p:nvSpPr>
          <p:cNvPr id="380" name="Google Shape;380;p5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81" name="Google Shape;381;p55"/>
          <p:cNvSpPr txBox="1"/>
          <p:nvPr/>
        </p:nvSpPr>
        <p:spPr>
          <a:xfrm>
            <a:off x="248550" y="857225"/>
            <a:ext cx="8115300" cy="9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Browser Based SSH Connection allows you to directly connect to EC2 instance from browser.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No need to maintain keys or have SSH client.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382" name="Google Shape;382;p55"/>
          <p:cNvPicPr preferRelativeResize="0"/>
          <p:nvPr/>
        </p:nvPicPr>
        <p:blipFill>
          <a:blip r:embed="rId3">
            <a:alphaModFix/>
          </a:blip>
          <a:stretch>
            <a:fillRect/>
          </a:stretch>
        </p:blipFill>
        <p:spPr>
          <a:xfrm>
            <a:off x="2644862" y="2244950"/>
            <a:ext cx="3621926" cy="24894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MAC Terminal</a:t>
            </a:r>
            <a:endParaRPr>
              <a:solidFill>
                <a:srgbClr val="FF7A00"/>
              </a:solidFill>
              <a:latin typeface="EB Garamond"/>
              <a:ea typeface="EB Garamond"/>
              <a:cs typeface="EB Garamond"/>
              <a:sym typeface="EB Garamond"/>
            </a:endParaRPr>
          </a:p>
        </p:txBody>
      </p:sp>
      <p:sp>
        <p:nvSpPr>
          <p:cNvPr id="388" name="Google Shape;388;p5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389" name="Google Shape;389;p56"/>
          <p:cNvPicPr preferRelativeResize="0"/>
          <p:nvPr/>
        </p:nvPicPr>
        <p:blipFill>
          <a:blip r:embed="rId3">
            <a:alphaModFix/>
          </a:blip>
          <a:stretch>
            <a:fillRect/>
          </a:stretch>
        </p:blipFill>
        <p:spPr>
          <a:xfrm>
            <a:off x="2024084" y="1433838"/>
            <a:ext cx="4355516" cy="27875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Creating our First Website</a:t>
            </a:r>
            <a:endParaRPr>
              <a:solidFill>
                <a:srgbClr val="FF7A00"/>
              </a:solidFill>
              <a:latin typeface="EB Garamond"/>
              <a:ea typeface="EB Garamond"/>
              <a:cs typeface="EB Garamond"/>
              <a:sym typeface="EB Garamond"/>
            </a:endParaRPr>
          </a:p>
        </p:txBody>
      </p:sp>
      <p:sp>
        <p:nvSpPr>
          <p:cNvPr id="395" name="Google Shape;395;p5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396" name="Google Shape;396;p57"/>
          <p:cNvSpPr txBox="1"/>
          <p:nvPr/>
        </p:nvSpPr>
        <p:spPr>
          <a:xfrm>
            <a:off x="399150" y="5277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We have our EC2 instance up and running.</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Let’s go ahead and create our first website.</a:t>
            </a:r>
            <a:endParaRPr sz="1800">
              <a:solidFill>
                <a:srgbClr val="666666"/>
              </a:solidFill>
              <a:latin typeface="EB Garamond"/>
              <a:ea typeface="EB Garamond"/>
              <a:cs typeface="EB Garamond"/>
              <a:sym typeface="EB Garamond"/>
            </a:endParaRPr>
          </a:p>
        </p:txBody>
      </p:sp>
      <p:pic>
        <p:nvPicPr>
          <p:cNvPr id="397" name="Google Shape;397;p57"/>
          <p:cNvPicPr preferRelativeResize="0"/>
          <p:nvPr/>
        </p:nvPicPr>
        <p:blipFill>
          <a:blip r:embed="rId3">
            <a:alphaModFix/>
          </a:blip>
          <a:stretch>
            <a:fillRect/>
          </a:stretch>
        </p:blipFill>
        <p:spPr>
          <a:xfrm>
            <a:off x="5658565" y="2856370"/>
            <a:ext cx="996600" cy="996600"/>
          </a:xfrm>
          <a:prstGeom prst="rect">
            <a:avLst/>
          </a:prstGeom>
          <a:noFill/>
          <a:ln>
            <a:noFill/>
          </a:ln>
        </p:spPr>
      </p:pic>
      <p:sp>
        <p:nvSpPr>
          <p:cNvPr id="398" name="Google Shape;398;p57"/>
          <p:cNvSpPr txBox="1"/>
          <p:nvPr/>
        </p:nvSpPr>
        <p:spPr>
          <a:xfrm>
            <a:off x="5339065" y="3935182"/>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pic>
        <p:nvPicPr>
          <p:cNvPr id="399" name="Google Shape;399;p57"/>
          <p:cNvPicPr preferRelativeResize="0"/>
          <p:nvPr/>
        </p:nvPicPr>
        <p:blipFill>
          <a:blip r:embed="rId4">
            <a:alphaModFix/>
          </a:blip>
          <a:stretch>
            <a:fillRect/>
          </a:stretch>
        </p:blipFill>
        <p:spPr>
          <a:xfrm>
            <a:off x="1193973" y="2944594"/>
            <a:ext cx="1019175" cy="990600"/>
          </a:xfrm>
          <a:prstGeom prst="rect">
            <a:avLst/>
          </a:prstGeom>
          <a:noFill/>
          <a:ln>
            <a:noFill/>
          </a:ln>
        </p:spPr>
      </p:pic>
      <p:cxnSp>
        <p:nvCxnSpPr>
          <p:cNvPr id="400" name="Google Shape;400;p57"/>
          <p:cNvCxnSpPr/>
          <p:nvPr/>
        </p:nvCxnSpPr>
        <p:spPr>
          <a:xfrm>
            <a:off x="2577463" y="3221401"/>
            <a:ext cx="2701800" cy="10800"/>
          </a:xfrm>
          <a:prstGeom prst="straightConnector1">
            <a:avLst/>
          </a:prstGeom>
          <a:noFill/>
          <a:ln cap="flat" cmpd="sng" w="9525">
            <a:solidFill>
              <a:schemeClr val="dk2"/>
            </a:solidFill>
            <a:prstDash val="solid"/>
            <a:round/>
            <a:headEnd len="med" w="med" type="none"/>
            <a:tailEnd len="med" w="med" type="stealth"/>
          </a:ln>
        </p:spPr>
      </p:cxnSp>
      <p:sp>
        <p:nvSpPr>
          <p:cNvPr id="401" name="Google Shape;401;p57"/>
          <p:cNvSpPr txBox="1"/>
          <p:nvPr/>
        </p:nvSpPr>
        <p:spPr>
          <a:xfrm>
            <a:off x="2827675" y="2669550"/>
            <a:ext cx="22014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www.example.com</a:t>
            </a:r>
            <a:endParaRPr/>
          </a:p>
        </p:txBody>
      </p:sp>
      <p:cxnSp>
        <p:nvCxnSpPr>
          <p:cNvPr id="402" name="Google Shape;402;p57"/>
          <p:cNvCxnSpPr/>
          <p:nvPr/>
        </p:nvCxnSpPr>
        <p:spPr>
          <a:xfrm>
            <a:off x="2584963" y="3653001"/>
            <a:ext cx="2701800" cy="10800"/>
          </a:xfrm>
          <a:prstGeom prst="straightConnector1">
            <a:avLst/>
          </a:prstGeom>
          <a:noFill/>
          <a:ln cap="flat" cmpd="sng" w="9525">
            <a:solidFill>
              <a:schemeClr val="dk2"/>
            </a:solidFill>
            <a:prstDash val="solid"/>
            <a:round/>
            <a:headEnd len="med" w="med" type="stealth"/>
            <a:tailEnd len="med" w="med" type="none"/>
          </a:ln>
        </p:spPr>
      </p:cxnSp>
      <p:sp>
        <p:nvSpPr>
          <p:cNvPr id="403" name="Google Shape;403;p57"/>
          <p:cNvSpPr/>
          <p:nvPr/>
        </p:nvSpPr>
        <p:spPr>
          <a:xfrm>
            <a:off x="3294175" y="3852976"/>
            <a:ext cx="1104600" cy="257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8"/>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Requirements for Website</a:t>
            </a:r>
            <a:endParaRPr>
              <a:solidFill>
                <a:srgbClr val="FF7A00"/>
              </a:solidFill>
              <a:latin typeface="EB Garamond"/>
              <a:ea typeface="EB Garamond"/>
              <a:cs typeface="EB Garamond"/>
              <a:sym typeface="EB Garamond"/>
            </a:endParaRPr>
          </a:p>
        </p:txBody>
      </p:sp>
      <p:sp>
        <p:nvSpPr>
          <p:cNvPr id="409" name="Google Shape;409;p5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10" name="Google Shape;410;p58"/>
          <p:cNvSpPr txBox="1"/>
          <p:nvPr/>
        </p:nvSpPr>
        <p:spPr>
          <a:xfrm>
            <a:off x="399150" y="5277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Server.</a:t>
            </a:r>
            <a:endParaRPr sz="1800">
              <a:solidFill>
                <a:srgbClr val="666666"/>
              </a:solidFill>
              <a:latin typeface="EB Garamond"/>
              <a:ea typeface="EB Garamond"/>
              <a:cs typeface="EB Garamond"/>
              <a:sym typeface="EB Garamond"/>
            </a:endParaRPr>
          </a:p>
          <a:p>
            <a:pPr indent="0" lvl="0" marL="45720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Software on server that web-browsers can interact with (web-server)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411" name="Google Shape;411;p58"/>
          <p:cNvPicPr preferRelativeResize="0"/>
          <p:nvPr/>
        </p:nvPicPr>
        <p:blipFill>
          <a:blip r:embed="rId3">
            <a:alphaModFix/>
          </a:blip>
          <a:stretch>
            <a:fillRect/>
          </a:stretch>
        </p:blipFill>
        <p:spPr>
          <a:xfrm>
            <a:off x="6210315" y="2664820"/>
            <a:ext cx="996600" cy="996600"/>
          </a:xfrm>
          <a:prstGeom prst="rect">
            <a:avLst/>
          </a:prstGeom>
          <a:noFill/>
          <a:ln>
            <a:noFill/>
          </a:ln>
        </p:spPr>
      </p:pic>
      <p:sp>
        <p:nvSpPr>
          <p:cNvPr id="412" name="Google Shape;412;p58"/>
          <p:cNvSpPr txBox="1"/>
          <p:nvPr/>
        </p:nvSpPr>
        <p:spPr>
          <a:xfrm>
            <a:off x="5890815" y="3743632"/>
            <a:ext cx="1922100" cy="4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EC2 Instance</a:t>
            </a:r>
            <a:endParaRPr/>
          </a:p>
        </p:txBody>
      </p:sp>
      <p:pic>
        <p:nvPicPr>
          <p:cNvPr id="413" name="Google Shape;413;p58"/>
          <p:cNvPicPr preferRelativeResize="0"/>
          <p:nvPr/>
        </p:nvPicPr>
        <p:blipFill>
          <a:blip r:embed="rId4">
            <a:alphaModFix/>
          </a:blip>
          <a:stretch>
            <a:fillRect/>
          </a:stretch>
        </p:blipFill>
        <p:spPr>
          <a:xfrm>
            <a:off x="324323" y="2846781"/>
            <a:ext cx="1019175" cy="990600"/>
          </a:xfrm>
          <a:prstGeom prst="rect">
            <a:avLst/>
          </a:prstGeom>
          <a:noFill/>
          <a:ln>
            <a:noFill/>
          </a:ln>
        </p:spPr>
      </p:pic>
      <p:cxnSp>
        <p:nvCxnSpPr>
          <p:cNvPr id="414" name="Google Shape;414;p58"/>
          <p:cNvCxnSpPr/>
          <p:nvPr/>
        </p:nvCxnSpPr>
        <p:spPr>
          <a:xfrm>
            <a:off x="1707813" y="3123588"/>
            <a:ext cx="2701800" cy="10800"/>
          </a:xfrm>
          <a:prstGeom prst="straightConnector1">
            <a:avLst/>
          </a:prstGeom>
          <a:noFill/>
          <a:ln cap="flat" cmpd="sng" w="9525">
            <a:solidFill>
              <a:schemeClr val="dk2"/>
            </a:solidFill>
            <a:prstDash val="solid"/>
            <a:round/>
            <a:headEnd len="med" w="med" type="none"/>
            <a:tailEnd len="med" w="med" type="stealth"/>
          </a:ln>
        </p:spPr>
      </p:cxnSp>
      <p:sp>
        <p:nvSpPr>
          <p:cNvPr id="415" name="Google Shape;415;p58"/>
          <p:cNvSpPr txBox="1"/>
          <p:nvPr/>
        </p:nvSpPr>
        <p:spPr>
          <a:xfrm>
            <a:off x="1958025" y="2571738"/>
            <a:ext cx="22014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www.example.com</a:t>
            </a:r>
            <a:endParaRPr/>
          </a:p>
        </p:txBody>
      </p:sp>
      <p:cxnSp>
        <p:nvCxnSpPr>
          <p:cNvPr id="416" name="Google Shape;416;p58"/>
          <p:cNvCxnSpPr/>
          <p:nvPr/>
        </p:nvCxnSpPr>
        <p:spPr>
          <a:xfrm>
            <a:off x="1715313" y="3555188"/>
            <a:ext cx="2701800" cy="10800"/>
          </a:xfrm>
          <a:prstGeom prst="straightConnector1">
            <a:avLst/>
          </a:prstGeom>
          <a:noFill/>
          <a:ln cap="flat" cmpd="sng" w="9525">
            <a:solidFill>
              <a:schemeClr val="dk2"/>
            </a:solidFill>
            <a:prstDash val="solid"/>
            <a:round/>
            <a:headEnd len="med" w="med" type="stealth"/>
            <a:tailEnd len="med" w="med" type="none"/>
          </a:ln>
        </p:spPr>
      </p:cxnSp>
      <p:sp>
        <p:nvSpPr>
          <p:cNvPr id="417" name="Google Shape;417;p58"/>
          <p:cNvSpPr/>
          <p:nvPr/>
        </p:nvSpPr>
        <p:spPr>
          <a:xfrm>
            <a:off x="2424525" y="3755163"/>
            <a:ext cx="1104600" cy="2577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AA84F"/>
              </a:solidFill>
            </a:endParaRPr>
          </a:p>
        </p:txBody>
      </p:sp>
      <p:sp>
        <p:nvSpPr>
          <p:cNvPr id="418" name="Google Shape;418;p58"/>
          <p:cNvSpPr/>
          <p:nvPr/>
        </p:nvSpPr>
        <p:spPr>
          <a:xfrm>
            <a:off x="5122025" y="2600213"/>
            <a:ext cx="383400" cy="1384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cxnSp>
        <p:nvCxnSpPr>
          <p:cNvPr id="419" name="Google Shape;419;p58"/>
          <p:cNvCxnSpPr/>
          <p:nvPr/>
        </p:nvCxnSpPr>
        <p:spPr>
          <a:xfrm flipH="1" rot="10800000">
            <a:off x="5613375" y="3158763"/>
            <a:ext cx="489000" cy="87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9"/>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Understanding Firewalls</a:t>
            </a:r>
            <a:endParaRPr sz="4800">
              <a:solidFill>
                <a:srgbClr val="666666"/>
              </a:solidFill>
              <a:latin typeface="EB Garamond"/>
              <a:ea typeface="EB Garamond"/>
              <a:cs typeface="EB Garamond"/>
              <a:sym typeface="EB Garamond"/>
            </a:endParaRPr>
          </a:p>
        </p:txBody>
      </p:sp>
      <p:sp>
        <p:nvSpPr>
          <p:cNvPr id="425" name="Google Shape;425;p5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Firewall without a Fire !</a:t>
            </a:r>
            <a:endParaRPr>
              <a:solidFill>
                <a:srgbClr val="FF7A00"/>
              </a:solidFill>
              <a:latin typeface="EB Garamond"/>
              <a:ea typeface="EB Garamond"/>
              <a:cs typeface="EB Garamond"/>
              <a:sym typeface="EB Garamond"/>
            </a:endParaRPr>
          </a:p>
        </p:txBody>
      </p:sp>
      <p:cxnSp>
        <p:nvCxnSpPr>
          <p:cNvPr id="426" name="Google Shape;426;p5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427" name="Google Shape;427;p5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0"/>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Ports</a:t>
            </a:r>
            <a:endParaRPr>
              <a:solidFill>
                <a:srgbClr val="FF7A00"/>
              </a:solidFill>
              <a:latin typeface="EB Garamond"/>
              <a:ea typeface="EB Garamond"/>
              <a:cs typeface="EB Garamond"/>
              <a:sym typeface="EB Garamond"/>
            </a:endParaRPr>
          </a:p>
        </p:txBody>
      </p:sp>
      <p:sp>
        <p:nvSpPr>
          <p:cNvPr id="433" name="Google Shape;433;p6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34" name="Google Shape;434;p60"/>
          <p:cNvSpPr txBox="1"/>
          <p:nvPr/>
        </p:nvSpPr>
        <p:spPr>
          <a:xfrm>
            <a:off x="234125" y="815100"/>
            <a:ext cx="7984200" cy="915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 port is a logical entity which acts as a endpoint of communication to identify a given application or process on an Linux operating system</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erver.png" id="435" name="Google Shape;435;p60"/>
          <p:cNvPicPr preferRelativeResize="0"/>
          <p:nvPr/>
        </p:nvPicPr>
        <p:blipFill>
          <a:blip r:embed="rId3">
            <a:alphaModFix/>
          </a:blip>
          <a:stretch>
            <a:fillRect/>
          </a:stretch>
        </p:blipFill>
        <p:spPr>
          <a:xfrm>
            <a:off x="5517627" y="2655897"/>
            <a:ext cx="1168850" cy="1108625"/>
          </a:xfrm>
          <a:prstGeom prst="rect">
            <a:avLst/>
          </a:prstGeom>
          <a:noFill/>
          <a:ln>
            <a:noFill/>
          </a:ln>
        </p:spPr>
      </p:pic>
      <p:sp>
        <p:nvSpPr>
          <p:cNvPr id="436" name="Google Shape;436;p60"/>
          <p:cNvSpPr/>
          <p:nvPr/>
        </p:nvSpPr>
        <p:spPr>
          <a:xfrm>
            <a:off x="7233550" y="2655900"/>
            <a:ext cx="804300" cy="4020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SSH</a:t>
            </a:r>
            <a:endParaRPr/>
          </a:p>
        </p:txBody>
      </p:sp>
      <p:sp>
        <p:nvSpPr>
          <p:cNvPr id="437" name="Google Shape;437;p60"/>
          <p:cNvSpPr/>
          <p:nvPr/>
        </p:nvSpPr>
        <p:spPr>
          <a:xfrm>
            <a:off x="7191550" y="3247850"/>
            <a:ext cx="888300" cy="402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HTTPD</a:t>
            </a:r>
            <a:endParaRPr/>
          </a:p>
        </p:txBody>
      </p:sp>
      <p:sp>
        <p:nvSpPr>
          <p:cNvPr id="438" name="Google Shape;438;p60"/>
          <p:cNvSpPr/>
          <p:nvPr/>
        </p:nvSpPr>
        <p:spPr>
          <a:xfrm>
            <a:off x="3851850" y="2685450"/>
            <a:ext cx="1440300" cy="3429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22         </a:t>
            </a:r>
            <a:endParaRPr/>
          </a:p>
        </p:txBody>
      </p:sp>
      <p:sp>
        <p:nvSpPr>
          <p:cNvPr id="439" name="Google Shape;439;p60"/>
          <p:cNvSpPr/>
          <p:nvPr/>
        </p:nvSpPr>
        <p:spPr>
          <a:xfrm>
            <a:off x="3861900" y="3277400"/>
            <a:ext cx="1440300" cy="3429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80         </a:t>
            </a:r>
            <a:endParaRPr/>
          </a:p>
        </p:txBody>
      </p:sp>
      <p:pic>
        <p:nvPicPr>
          <p:cNvPr id="440" name="Google Shape;440;p60"/>
          <p:cNvPicPr preferRelativeResize="0"/>
          <p:nvPr/>
        </p:nvPicPr>
        <p:blipFill>
          <a:blip r:embed="rId4">
            <a:alphaModFix/>
          </a:blip>
          <a:stretch>
            <a:fillRect/>
          </a:stretch>
        </p:blipFill>
        <p:spPr>
          <a:xfrm>
            <a:off x="585425" y="2590048"/>
            <a:ext cx="1240350" cy="1240350"/>
          </a:xfrm>
          <a:prstGeom prst="rect">
            <a:avLst/>
          </a:prstGeom>
          <a:noFill/>
          <a:ln>
            <a:noFill/>
          </a:ln>
        </p:spPr>
      </p:pic>
      <p:cxnSp>
        <p:nvCxnSpPr>
          <p:cNvPr id="441" name="Google Shape;441;p60"/>
          <p:cNvCxnSpPr>
            <a:endCxn id="438" idx="1"/>
          </p:cNvCxnSpPr>
          <p:nvPr/>
        </p:nvCxnSpPr>
        <p:spPr>
          <a:xfrm flipH="1" rot="10800000">
            <a:off x="1954650" y="2856900"/>
            <a:ext cx="1897200" cy="332100"/>
          </a:xfrm>
          <a:prstGeom prst="straightConnector1">
            <a:avLst/>
          </a:prstGeom>
          <a:noFill/>
          <a:ln cap="flat" cmpd="sng" w="9525">
            <a:solidFill>
              <a:schemeClr val="dk2"/>
            </a:solidFill>
            <a:prstDash val="solid"/>
            <a:round/>
            <a:headEnd len="med" w="med" type="none"/>
            <a:tailEnd len="med" w="med" type="stealth"/>
          </a:ln>
        </p:spPr>
      </p:cxnSp>
      <p:cxnSp>
        <p:nvCxnSpPr>
          <p:cNvPr id="442" name="Google Shape;442;p60"/>
          <p:cNvCxnSpPr>
            <a:endCxn id="439" idx="1"/>
          </p:cNvCxnSpPr>
          <p:nvPr/>
        </p:nvCxnSpPr>
        <p:spPr>
          <a:xfrm>
            <a:off x="2001300" y="3179750"/>
            <a:ext cx="1860600" cy="269100"/>
          </a:xfrm>
          <a:prstGeom prst="straightConnector1">
            <a:avLst/>
          </a:prstGeom>
          <a:noFill/>
          <a:ln cap="flat" cmpd="sng" w="9525">
            <a:solidFill>
              <a:schemeClr val="dk2"/>
            </a:solidFill>
            <a:prstDash val="solid"/>
            <a:round/>
            <a:headEnd len="med" w="med" type="none"/>
            <a:tailEnd len="med" w="med" type="stealth"/>
          </a:ln>
        </p:spPr>
      </p:cxnSp>
      <p:sp>
        <p:nvSpPr>
          <p:cNvPr id="443" name="Google Shape;443;p60"/>
          <p:cNvSpPr txBox="1"/>
          <p:nvPr/>
        </p:nvSpPr>
        <p:spPr>
          <a:xfrm>
            <a:off x="382700" y="3649850"/>
            <a:ext cx="16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 from Internet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Firewall</a:t>
            </a:r>
            <a:endParaRPr>
              <a:solidFill>
                <a:srgbClr val="FF7A00"/>
              </a:solidFill>
              <a:latin typeface="EB Garamond"/>
              <a:ea typeface="EB Garamond"/>
              <a:cs typeface="EB Garamond"/>
              <a:sym typeface="EB Garamond"/>
            </a:endParaRPr>
          </a:p>
        </p:txBody>
      </p:sp>
      <p:sp>
        <p:nvSpPr>
          <p:cNvPr id="449" name="Google Shape;449;p61"/>
          <p:cNvSpPr txBox="1"/>
          <p:nvPr/>
        </p:nvSpPr>
        <p:spPr>
          <a:xfrm>
            <a:off x="234125" y="815100"/>
            <a:ext cx="7984200" cy="9150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Firewall is a network security system that monitors and controls incoming and outgoing network traffic based on predetermined security rules.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descr="Server.png" id="450" name="Google Shape;450;p61"/>
          <p:cNvPicPr preferRelativeResize="0"/>
          <p:nvPr/>
        </p:nvPicPr>
        <p:blipFill>
          <a:blip r:embed="rId3">
            <a:alphaModFix/>
          </a:blip>
          <a:stretch>
            <a:fillRect/>
          </a:stretch>
        </p:blipFill>
        <p:spPr>
          <a:xfrm>
            <a:off x="6219027" y="2440422"/>
            <a:ext cx="1168850" cy="1108625"/>
          </a:xfrm>
          <a:prstGeom prst="rect">
            <a:avLst/>
          </a:prstGeom>
          <a:noFill/>
          <a:ln>
            <a:noFill/>
          </a:ln>
        </p:spPr>
      </p:pic>
      <p:sp>
        <p:nvSpPr>
          <p:cNvPr id="451" name="Google Shape;451;p61"/>
          <p:cNvSpPr/>
          <p:nvPr/>
        </p:nvSpPr>
        <p:spPr>
          <a:xfrm>
            <a:off x="7906900" y="2497775"/>
            <a:ext cx="804300" cy="4020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SSH</a:t>
            </a:r>
            <a:endParaRPr/>
          </a:p>
        </p:txBody>
      </p:sp>
      <p:sp>
        <p:nvSpPr>
          <p:cNvPr id="452" name="Google Shape;452;p61"/>
          <p:cNvSpPr/>
          <p:nvPr/>
        </p:nvSpPr>
        <p:spPr>
          <a:xfrm>
            <a:off x="7864900" y="3089725"/>
            <a:ext cx="888300" cy="402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HTTPD</a:t>
            </a:r>
            <a:endParaRPr/>
          </a:p>
        </p:txBody>
      </p:sp>
      <p:sp>
        <p:nvSpPr>
          <p:cNvPr id="453" name="Google Shape;453;p61"/>
          <p:cNvSpPr/>
          <p:nvPr/>
        </p:nvSpPr>
        <p:spPr>
          <a:xfrm>
            <a:off x="4553250" y="2469975"/>
            <a:ext cx="1440300" cy="342900"/>
          </a:xfrm>
          <a:prstGeom prst="rect">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22         </a:t>
            </a:r>
            <a:endParaRPr/>
          </a:p>
        </p:txBody>
      </p:sp>
      <p:sp>
        <p:nvSpPr>
          <p:cNvPr id="454" name="Google Shape;454;p61"/>
          <p:cNvSpPr/>
          <p:nvPr/>
        </p:nvSpPr>
        <p:spPr>
          <a:xfrm>
            <a:off x="4563300" y="3061925"/>
            <a:ext cx="1440300" cy="342900"/>
          </a:xfrm>
          <a:prstGeom prst="rect">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Opening 80         </a:t>
            </a:r>
            <a:endParaRPr/>
          </a:p>
        </p:txBody>
      </p:sp>
      <p:pic>
        <p:nvPicPr>
          <p:cNvPr id="455" name="Google Shape;455;p61"/>
          <p:cNvPicPr preferRelativeResize="0"/>
          <p:nvPr/>
        </p:nvPicPr>
        <p:blipFill>
          <a:blip r:embed="rId4">
            <a:alphaModFix/>
          </a:blip>
          <a:stretch>
            <a:fillRect/>
          </a:stretch>
        </p:blipFill>
        <p:spPr>
          <a:xfrm>
            <a:off x="192650" y="2374573"/>
            <a:ext cx="1240350" cy="1240350"/>
          </a:xfrm>
          <a:prstGeom prst="rect">
            <a:avLst/>
          </a:prstGeom>
          <a:noFill/>
          <a:ln>
            <a:noFill/>
          </a:ln>
        </p:spPr>
      </p:pic>
      <p:sp>
        <p:nvSpPr>
          <p:cNvPr id="456" name="Google Shape;456;p61"/>
          <p:cNvSpPr txBox="1"/>
          <p:nvPr/>
        </p:nvSpPr>
        <p:spPr>
          <a:xfrm>
            <a:off x="-10075" y="3491725"/>
            <a:ext cx="16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User from Internet</a:t>
            </a:r>
            <a:endParaRPr/>
          </a:p>
        </p:txBody>
      </p:sp>
      <p:sp>
        <p:nvSpPr>
          <p:cNvPr id="457" name="Google Shape;457;p61"/>
          <p:cNvSpPr/>
          <p:nvPr/>
        </p:nvSpPr>
        <p:spPr>
          <a:xfrm>
            <a:off x="2983250" y="2012838"/>
            <a:ext cx="1240500" cy="19638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Firewall</a:t>
            </a:r>
            <a:endParaRPr/>
          </a:p>
        </p:txBody>
      </p:sp>
      <p:graphicFrame>
        <p:nvGraphicFramePr>
          <p:cNvPr id="458" name="Google Shape;458;p61"/>
          <p:cNvGraphicFramePr/>
          <p:nvPr/>
        </p:nvGraphicFramePr>
        <p:xfrm>
          <a:off x="2691925" y="4259400"/>
          <a:ext cx="3000000" cy="3000000"/>
        </p:xfrm>
        <a:graphic>
          <a:graphicData uri="http://schemas.openxmlformats.org/drawingml/2006/table">
            <a:tbl>
              <a:tblPr>
                <a:noFill/>
                <a:tableStyleId>{9F30CE7F-601A-4E6D-8F60-5197F0B05BD6}</a:tableStyleId>
              </a:tblPr>
              <a:tblGrid>
                <a:gridCol w="1913125"/>
              </a:tblGrid>
              <a:tr h="381000">
                <a:tc>
                  <a:txBody>
                    <a:bodyPr/>
                    <a:lstStyle/>
                    <a:p>
                      <a:pPr indent="0" lvl="0" marL="0" rtl="0" algn="l">
                        <a:spcBef>
                          <a:spcPts val="0"/>
                        </a:spcBef>
                        <a:spcAft>
                          <a:spcPts val="0"/>
                        </a:spcAft>
                        <a:buNone/>
                      </a:pPr>
                      <a:r>
                        <a:rPr lang="en"/>
                        <a:t>  Deny connect to 22</a:t>
                      </a:r>
                      <a:endParaRPr/>
                    </a:p>
                  </a:txBody>
                  <a:tcPr marT="91425" marB="91425" marR="91425" marL="91425"/>
                </a:tc>
              </a:tr>
              <a:tr h="381000">
                <a:tc>
                  <a:txBody>
                    <a:bodyPr/>
                    <a:lstStyle/>
                    <a:p>
                      <a:pPr indent="0" lvl="0" marL="0" rtl="0" algn="l">
                        <a:spcBef>
                          <a:spcPts val="0"/>
                        </a:spcBef>
                        <a:spcAft>
                          <a:spcPts val="0"/>
                        </a:spcAft>
                        <a:buNone/>
                      </a:pPr>
                      <a:r>
                        <a:rPr lang="en"/>
                        <a:t>   Allow connect to 80</a:t>
                      </a:r>
                      <a:endParaRPr/>
                    </a:p>
                  </a:txBody>
                  <a:tcPr marT="91425" marB="91425" marR="91425" marL="91425"/>
                </a:tc>
              </a:tr>
            </a:tbl>
          </a:graphicData>
        </a:graphic>
      </p:graphicFrame>
      <p:cxnSp>
        <p:nvCxnSpPr>
          <p:cNvPr id="459" name="Google Shape;459;p61"/>
          <p:cNvCxnSpPr/>
          <p:nvPr/>
        </p:nvCxnSpPr>
        <p:spPr>
          <a:xfrm>
            <a:off x="3602900" y="3976650"/>
            <a:ext cx="1200" cy="306600"/>
          </a:xfrm>
          <a:prstGeom prst="straightConnector1">
            <a:avLst/>
          </a:prstGeom>
          <a:noFill/>
          <a:ln cap="flat" cmpd="sng" w="9525">
            <a:solidFill>
              <a:schemeClr val="dk2"/>
            </a:solidFill>
            <a:prstDash val="solid"/>
            <a:round/>
            <a:headEnd len="med" w="med" type="stealth"/>
            <a:tailEnd len="med" w="med" type="stealth"/>
          </a:ln>
        </p:spPr>
      </p:cxnSp>
      <p:cxnSp>
        <p:nvCxnSpPr>
          <p:cNvPr id="460" name="Google Shape;460;p61"/>
          <p:cNvCxnSpPr/>
          <p:nvPr/>
        </p:nvCxnSpPr>
        <p:spPr>
          <a:xfrm>
            <a:off x="1635725" y="2955175"/>
            <a:ext cx="1028700" cy="0"/>
          </a:xfrm>
          <a:prstGeom prst="straightConnector1">
            <a:avLst/>
          </a:prstGeom>
          <a:noFill/>
          <a:ln cap="flat" cmpd="sng" w="9525">
            <a:solidFill>
              <a:schemeClr val="dk2"/>
            </a:solidFill>
            <a:prstDash val="solid"/>
            <a:round/>
            <a:headEnd len="med" w="med" type="none"/>
            <a:tailEnd len="med" w="med" type="stealth"/>
          </a:ln>
        </p:spPr>
      </p:cxnSp>
      <p:sp>
        <p:nvSpPr>
          <p:cNvPr id="461" name="Google Shape;461;p61"/>
          <p:cNvSpPr txBox="1"/>
          <p:nvPr/>
        </p:nvSpPr>
        <p:spPr>
          <a:xfrm>
            <a:off x="1617725" y="2521775"/>
            <a:ext cx="106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Connect to 22</a:t>
            </a:r>
            <a:endParaRPr sz="1100"/>
          </a:p>
        </p:txBody>
      </p:sp>
      <p:cxnSp>
        <p:nvCxnSpPr>
          <p:cNvPr id="462" name="Google Shape;462;p61"/>
          <p:cNvCxnSpPr/>
          <p:nvPr/>
        </p:nvCxnSpPr>
        <p:spPr>
          <a:xfrm>
            <a:off x="1543050" y="2085450"/>
            <a:ext cx="1150200" cy="1552500"/>
          </a:xfrm>
          <a:prstGeom prst="straightConnector1">
            <a:avLst/>
          </a:prstGeom>
          <a:noFill/>
          <a:ln cap="flat" cmpd="sng" w="9525">
            <a:solidFill>
              <a:srgbClr val="CC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2"/>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descr="Server.png" id="468" name="Google Shape;468;p62"/>
          <p:cNvPicPr preferRelativeResize="0"/>
          <p:nvPr/>
        </p:nvPicPr>
        <p:blipFill>
          <a:blip r:embed="rId3">
            <a:alphaModFix/>
          </a:blip>
          <a:stretch>
            <a:fillRect/>
          </a:stretch>
        </p:blipFill>
        <p:spPr>
          <a:xfrm>
            <a:off x="6378532" y="1638639"/>
            <a:ext cx="1555375" cy="1475200"/>
          </a:xfrm>
          <a:prstGeom prst="rect">
            <a:avLst/>
          </a:prstGeom>
          <a:noFill/>
          <a:ln>
            <a:noFill/>
          </a:ln>
        </p:spPr>
      </p:pic>
      <p:pic>
        <p:nvPicPr>
          <p:cNvPr descr="technological-devices-design_1156-710.jpg" id="469" name="Google Shape;469;p62"/>
          <p:cNvPicPr preferRelativeResize="0"/>
          <p:nvPr/>
        </p:nvPicPr>
        <p:blipFill>
          <a:blip r:embed="rId4">
            <a:alphaModFix/>
          </a:blip>
          <a:stretch>
            <a:fillRect/>
          </a:stretch>
        </p:blipFill>
        <p:spPr>
          <a:xfrm>
            <a:off x="286022" y="1602688"/>
            <a:ext cx="2025700" cy="1938115"/>
          </a:xfrm>
          <a:prstGeom prst="rect">
            <a:avLst/>
          </a:prstGeom>
          <a:noFill/>
          <a:ln>
            <a:noFill/>
          </a:ln>
        </p:spPr>
      </p:pic>
      <p:pic>
        <p:nvPicPr>
          <p:cNvPr descr="office collegue.png" id="470" name="Google Shape;470;p62"/>
          <p:cNvPicPr preferRelativeResize="0"/>
          <p:nvPr/>
        </p:nvPicPr>
        <p:blipFill>
          <a:blip r:embed="rId5">
            <a:alphaModFix/>
          </a:blip>
          <a:stretch>
            <a:fillRect/>
          </a:stretch>
        </p:blipFill>
        <p:spPr>
          <a:xfrm>
            <a:off x="2944574" y="1178200"/>
            <a:ext cx="875875" cy="760125"/>
          </a:xfrm>
          <a:prstGeom prst="rect">
            <a:avLst/>
          </a:prstGeom>
          <a:noFill/>
          <a:ln>
            <a:noFill/>
          </a:ln>
        </p:spPr>
      </p:pic>
      <p:pic>
        <p:nvPicPr>
          <p:cNvPr descr="hacker.jpg" id="471" name="Google Shape;471;p62"/>
          <p:cNvPicPr preferRelativeResize="0"/>
          <p:nvPr/>
        </p:nvPicPr>
        <p:blipFill>
          <a:blip r:embed="rId6">
            <a:alphaModFix/>
          </a:blip>
          <a:stretch>
            <a:fillRect/>
          </a:stretch>
        </p:blipFill>
        <p:spPr>
          <a:xfrm>
            <a:off x="2944575" y="2664934"/>
            <a:ext cx="875876" cy="875876"/>
          </a:xfrm>
          <a:prstGeom prst="rect">
            <a:avLst/>
          </a:prstGeom>
          <a:noFill/>
          <a:ln>
            <a:noFill/>
          </a:ln>
        </p:spPr>
      </p:pic>
      <p:pic>
        <p:nvPicPr>
          <p:cNvPr descr="firewall-icon-psd-53091.jpg" id="472" name="Google Shape;472;p62"/>
          <p:cNvPicPr preferRelativeResize="0"/>
          <p:nvPr/>
        </p:nvPicPr>
        <p:blipFill>
          <a:blip r:embed="rId7">
            <a:alphaModFix/>
          </a:blip>
          <a:stretch>
            <a:fillRect/>
          </a:stretch>
        </p:blipFill>
        <p:spPr>
          <a:xfrm>
            <a:off x="5020819" y="1938313"/>
            <a:ext cx="1166540" cy="875875"/>
          </a:xfrm>
          <a:prstGeom prst="rect">
            <a:avLst/>
          </a:prstGeom>
          <a:noFill/>
          <a:ln>
            <a:noFill/>
          </a:ln>
        </p:spPr>
      </p:pic>
      <p:cxnSp>
        <p:nvCxnSpPr>
          <p:cNvPr id="473" name="Google Shape;473;p62"/>
          <p:cNvCxnSpPr>
            <a:stCxn id="472" idx="2"/>
          </p:cNvCxnSpPr>
          <p:nvPr/>
        </p:nvCxnSpPr>
        <p:spPr>
          <a:xfrm flipH="1">
            <a:off x="4722689" y="2814187"/>
            <a:ext cx="881400" cy="6834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62"/>
          <p:cNvCxnSpPr>
            <a:stCxn id="472" idx="2"/>
          </p:cNvCxnSpPr>
          <p:nvPr/>
        </p:nvCxnSpPr>
        <p:spPr>
          <a:xfrm>
            <a:off x="5604089" y="2814187"/>
            <a:ext cx="1049700" cy="759900"/>
          </a:xfrm>
          <a:prstGeom prst="straightConnector1">
            <a:avLst/>
          </a:prstGeom>
          <a:noFill/>
          <a:ln cap="flat" cmpd="sng" w="9525">
            <a:solidFill>
              <a:schemeClr val="dk2"/>
            </a:solidFill>
            <a:prstDash val="solid"/>
            <a:round/>
            <a:headEnd len="med" w="med" type="none"/>
            <a:tailEnd len="med" w="med" type="none"/>
          </a:ln>
        </p:spPr>
      </p:cxnSp>
      <p:sp>
        <p:nvSpPr>
          <p:cNvPr id="475" name="Google Shape;475;p62"/>
          <p:cNvSpPr txBox="1"/>
          <p:nvPr/>
        </p:nvSpPr>
        <p:spPr>
          <a:xfrm>
            <a:off x="3869575" y="3613950"/>
            <a:ext cx="4380300" cy="4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rPr>
              <a:t>Allow from Trusted             </a:t>
            </a:r>
            <a:r>
              <a:rPr lang="en">
                <a:solidFill>
                  <a:srgbClr val="CC0000"/>
                </a:solidFill>
              </a:rPr>
              <a:t>Block from Hackers</a:t>
            </a:r>
            <a:endParaRPr>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3"/>
          <p:cNvSpPr/>
          <p:nvPr/>
        </p:nvSpPr>
        <p:spPr>
          <a:xfrm>
            <a:off x="4750750" y="2191650"/>
            <a:ext cx="2394000" cy="1328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3"/>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Firewall in AWS</a:t>
            </a:r>
            <a:endParaRPr>
              <a:solidFill>
                <a:srgbClr val="FF7A00"/>
              </a:solidFill>
              <a:latin typeface="EB Garamond"/>
              <a:ea typeface="EB Garamond"/>
              <a:cs typeface="EB Garamond"/>
              <a:sym typeface="EB Garamond"/>
            </a:endParaRPr>
          </a:p>
        </p:txBody>
      </p:sp>
      <p:sp>
        <p:nvSpPr>
          <p:cNvPr id="482" name="Google Shape;482;p6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83" name="Google Shape;483;p63"/>
          <p:cNvSpPr txBox="1"/>
          <p:nvPr/>
        </p:nvSpPr>
        <p:spPr>
          <a:xfrm>
            <a:off x="234125" y="815100"/>
            <a:ext cx="7984200" cy="774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 security group acts as a virtual firewall for your instance to control inbound and outbound traffic.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484" name="Google Shape;484;p63"/>
          <p:cNvPicPr preferRelativeResize="0"/>
          <p:nvPr/>
        </p:nvPicPr>
        <p:blipFill>
          <a:blip r:embed="rId3">
            <a:alphaModFix/>
          </a:blip>
          <a:stretch>
            <a:fillRect/>
          </a:stretch>
        </p:blipFill>
        <p:spPr>
          <a:xfrm>
            <a:off x="5830662" y="2440937"/>
            <a:ext cx="710875" cy="710875"/>
          </a:xfrm>
          <a:prstGeom prst="rect">
            <a:avLst/>
          </a:prstGeom>
          <a:noFill/>
          <a:ln>
            <a:noFill/>
          </a:ln>
        </p:spPr>
      </p:pic>
      <p:pic>
        <p:nvPicPr>
          <p:cNvPr descr="firewall-icon-psd-53091.jpg" id="485" name="Google Shape;485;p63"/>
          <p:cNvPicPr preferRelativeResize="0"/>
          <p:nvPr/>
        </p:nvPicPr>
        <p:blipFill>
          <a:blip r:embed="rId4">
            <a:alphaModFix/>
          </a:blip>
          <a:stretch>
            <a:fillRect/>
          </a:stretch>
        </p:blipFill>
        <p:spPr>
          <a:xfrm>
            <a:off x="4320602" y="2534053"/>
            <a:ext cx="856800" cy="643300"/>
          </a:xfrm>
          <a:prstGeom prst="rect">
            <a:avLst/>
          </a:prstGeom>
          <a:noFill/>
          <a:ln>
            <a:noFill/>
          </a:ln>
        </p:spPr>
      </p:pic>
      <p:sp>
        <p:nvSpPr>
          <p:cNvPr id="486" name="Google Shape;486;p63"/>
          <p:cNvSpPr txBox="1"/>
          <p:nvPr/>
        </p:nvSpPr>
        <p:spPr>
          <a:xfrm>
            <a:off x="5933750" y="3151825"/>
            <a:ext cx="66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EC2</a:t>
            </a:r>
            <a:endParaRPr/>
          </a:p>
        </p:txBody>
      </p:sp>
      <p:pic>
        <p:nvPicPr>
          <p:cNvPr id="487" name="Google Shape;487;p63"/>
          <p:cNvPicPr preferRelativeResize="0"/>
          <p:nvPr/>
        </p:nvPicPr>
        <p:blipFill>
          <a:blip r:embed="rId5">
            <a:alphaModFix/>
          </a:blip>
          <a:stretch>
            <a:fillRect/>
          </a:stretch>
        </p:blipFill>
        <p:spPr>
          <a:xfrm>
            <a:off x="1092575" y="2440925"/>
            <a:ext cx="985700" cy="985700"/>
          </a:xfrm>
          <a:prstGeom prst="rect">
            <a:avLst/>
          </a:prstGeom>
          <a:noFill/>
          <a:ln>
            <a:noFill/>
          </a:ln>
        </p:spPr>
      </p:pic>
      <p:cxnSp>
        <p:nvCxnSpPr>
          <p:cNvPr id="488" name="Google Shape;488;p63"/>
          <p:cNvCxnSpPr/>
          <p:nvPr/>
        </p:nvCxnSpPr>
        <p:spPr>
          <a:xfrm>
            <a:off x="2381813" y="2905950"/>
            <a:ext cx="1597800" cy="9300"/>
          </a:xfrm>
          <a:prstGeom prst="straightConnector1">
            <a:avLst/>
          </a:prstGeom>
          <a:noFill/>
          <a:ln cap="flat" cmpd="sng" w="9525">
            <a:solidFill>
              <a:schemeClr val="dk2"/>
            </a:solidFill>
            <a:prstDash val="solid"/>
            <a:round/>
            <a:headEnd len="med" w="med" type="none"/>
            <a:tailEnd len="med" w="med" type="stealth"/>
          </a:ln>
        </p:spPr>
      </p:cxnSp>
      <p:sp>
        <p:nvSpPr>
          <p:cNvPr id="489" name="Google Shape;489;p63"/>
          <p:cNvSpPr txBox="1"/>
          <p:nvPr/>
        </p:nvSpPr>
        <p:spPr>
          <a:xfrm>
            <a:off x="2319275" y="3026425"/>
            <a:ext cx="186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Inbound Connection</a:t>
            </a:r>
            <a:endParaRPr/>
          </a:p>
        </p:txBody>
      </p:sp>
      <p:cxnSp>
        <p:nvCxnSpPr>
          <p:cNvPr id="490" name="Google Shape;490;p63"/>
          <p:cNvCxnSpPr/>
          <p:nvPr/>
        </p:nvCxnSpPr>
        <p:spPr>
          <a:xfrm flipH="1" rot="10800000">
            <a:off x="5135252" y="2851953"/>
            <a:ext cx="695400" cy="7500"/>
          </a:xfrm>
          <a:prstGeom prst="straightConnector1">
            <a:avLst/>
          </a:prstGeom>
          <a:noFill/>
          <a:ln cap="flat" cmpd="sng" w="9525">
            <a:solidFill>
              <a:schemeClr val="dk2"/>
            </a:solidFill>
            <a:prstDash val="solid"/>
            <a:round/>
            <a:headEnd len="med" w="med" type="stealth"/>
            <a:tailEnd len="med" w="med" type="none"/>
          </a:ln>
        </p:spPr>
      </p:cxnSp>
      <p:sp>
        <p:nvSpPr>
          <p:cNvPr id="491" name="Google Shape;491;p63"/>
          <p:cNvSpPr txBox="1"/>
          <p:nvPr/>
        </p:nvSpPr>
        <p:spPr>
          <a:xfrm>
            <a:off x="4928350" y="3798425"/>
            <a:ext cx="2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Outbound Connection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4" name="Google Shape;124;p28"/>
          <p:cNvSpPr txBox="1"/>
          <p:nvPr>
            <p:ph idx="1" type="subTitle"/>
          </p:nvPr>
        </p:nvSpPr>
        <p:spPr>
          <a:xfrm>
            <a:off x="141525" y="14157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Services </a:t>
            </a:r>
            <a:endParaRPr>
              <a:solidFill>
                <a:srgbClr val="FF7A00"/>
              </a:solidFill>
              <a:latin typeface="EB Garamond"/>
              <a:ea typeface="EB Garamond"/>
              <a:cs typeface="EB Garamond"/>
              <a:sym typeface="EB Garamond"/>
            </a:endParaRPr>
          </a:p>
        </p:txBody>
      </p:sp>
      <p:sp>
        <p:nvSpPr>
          <p:cNvPr id="125" name="Google Shape;125;p28"/>
          <p:cNvSpPr txBox="1"/>
          <p:nvPr/>
        </p:nvSpPr>
        <p:spPr>
          <a:xfrm>
            <a:off x="314675" y="744414"/>
            <a:ext cx="8091600" cy="184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has broad range of services available for compute, storage, database, analytics, encryption, deployment and many more.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With pay as you go model, it reduces the overall costs and help you scale your applications.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pic>
        <p:nvPicPr>
          <p:cNvPr descr="aws_services.png" id="126" name="Google Shape;126;p28"/>
          <p:cNvPicPr preferRelativeResize="0"/>
          <p:nvPr/>
        </p:nvPicPr>
        <p:blipFill>
          <a:blip r:embed="rId3">
            <a:alphaModFix/>
          </a:blip>
          <a:stretch>
            <a:fillRect/>
          </a:stretch>
        </p:blipFill>
        <p:spPr>
          <a:xfrm>
            <a:off x="2481775" y="2342575"/>
            <a:ext cx="3767975" cy="2274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4"/>
          <p:cNvSpPr txBox="1"/>
          <p:nvPr>
            <p:ph idx="1" type="subTitle"/>
          </p:nvPr>
        </p:nvSpPr>
        <p:spPr>
          <a:xfrm>
            <a:off x="-79975" y="107375"/>
            <a:ext cx="8612400" cy="56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Firewalls</a:t>
            </a:r>
            <a:endParaRPr>
              <a:solidFill>
                <a:srgbClr val="FF7A00"/>
              </a:solidFill>
              <a:latin typeface="EB Garamond"/>
              <a:ea typeface="EB Garamond"/>
              <a:cs typeface="EB Garamond"/>
              <a:sym typeface="EB Garamond"/>
            </a:endParaRPr>
          </a:p>
        </p:txBody>
      </p:sp>
      <p:sp>
        <p:nvSpPr>
          <p:cNvPr id="497" name="Google Shape;497;p6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498" name="Google Shape;498;p64"/>
          <p:cNvSpPr txBox="1"/>
          <p:nvPr/>
        </p:nvSpPr>
        <p:spPr>
          <a:xfrm>
            <a:off x="234125" y="81510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Firewall is a network security system that monitors and controls incoming and outgoing network traffic based on predetermined security rules.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There can be both hardware based firewalls and software based firewalls.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None/>
            </a:pPr>
            <a:r>
              <a:t/>
            </a:r>
            <a:endParaRPr sz="1800">
              <a:solidFill>
                <a:srgbClr val="666666"/>
              </a:solidFill>
              <a:latin typeface="EB Garamond"/>
              <a:ea typeface="EB Garamond"/>
              <a:cs typeface="EB Garamond"/>
              <a:sym typeface="EB Garamond"/>
            </a:endParaRPr>
          </a:p>
        </p:txBody>
      </p:sp>
      <p:pic>
        <p:nvPicPr>
          <p:cNvPr id="499" name="Google Shape;499;p64"/>
          <p:cNvPicPr preferRelativeResize="0"/>
          <p:nvPr/>
        </p:nvPicPr>
        <p:blipFill>
          <a:blip r:embed="rId3">
            <a:alphaModFix/>
          </a:blip>
          <a:stretch>
            <a:fillRect/>
          </a:stretch>
        </p:blipFill>
        <p:spPr>
          <a:xfrm>
            <a:off x="3341875" y="2663375"/>
            <a:ext cx="1768700" cy="1902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5"/>
          <p:cNvSpPr txBox="1"/>
          <p:nvPr>
            <p:ph idx="1" type="subTitle"/>
          </p:nvPr>
        </p:nvSpPr>
        <p:spPr>
          <a:xfrm>
            <a:off x="142307" y="121714"/>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505" name="Google Shape;505;p65"/>
          <p:cNvSpPr/>
          <p:nvPr/>
        </p:nvSpPr>
        <p:spPr>
          <a:xfrm>
            <a:off x="-11743" y="4777114"/>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06" name="Google Shape;506;p65"/>
          <p:cNvSpPr txBox="1"/>
          <p:nvPr/>
        </p:nvSpPr>
        <p:spPr>
          <a:xfrm>
            <a:off x="257607" y="1133814"/>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Server.png" id="507" name="Google Shape;507;p65"/>
          <p:cNvPicPr preferRelativeResize="0"/>
          <p:nvPr/>
        </p:nvPicPr>
        <p:blipFill>
          <a:blip r:embed="rId3">
            <a:alphaModFix/>
          </a:blip>
          <a:stretch>
            <a:fillRect/>
          </a:stretch>
        </p:blipFill>
        <p:spPr>
          <a:xfrm>
            <a:off x="6618007" y="1751814"/>
            <a:ext cx="1555375" cy="1475200"/>
          </a:xfrm>
          <a:prstGeom prst="rect">
            <a:avLst/>
          </a:prstGeom>
          <a:noFill/>
          <a:ln>
            <a:noFill/>
          </a:ln>
        </p:spPr>
      </p:pic>
      <p:pic>
        <p:nvPicPr>
          <p:cNvPr id="508" name="Google Shape;508;p65"/>
          <p:cNvPicPr preferRelativeResize="0"/>
          <p:nvPr/>
        </p:nvPicPr>
        <p:blipFill>
          <a:blip r:embed="rId4">
            <a:alphaModFix/>
          </a:blip>
          <a:stretch>
            <a:fillRect/>
          </a:stretch>
        </p:blipFill>
        <p:spPr>
          <a:xfrm>
            <a:off x="563694" y="119864"/>
            <a:ext cx="875875" cy="875850"/>
          </a:xfrm>
          <a:prstGeom prst="rect">
            <a:avLst/>
          </a:prstGeom>
          <a:noFill/>
          <a:ln>
            <a:noFill/>
          </a:ln>
        </p:spPr>
      </p:pic>
      <p:cxnSp>
        <p:nvCxnSpPr>
          <p:cNvPr id="509" name="Google Shape;509;p65"/>
          <p:cNvCxnSpPr/>
          <p:nvPr/>
        </p:nvCxnSpPr>
        <p:spPr>
          <a:xfrm>
            <a:off x="8748657" y="551939"/>
            <a:ext cx="0" cy="3370200"/>
          </a:xfrm>
          <a:prstGeom prst="straightConnector1">
            <a:avLst/>
          </a:prstGeom>
          <a:noFill/>
          <a:ln cap="flat" cmpd="sng" w="9525">
            <a:solidFill>
              <a:schemeClr val="dk2"/>
            </a:solidFill>
            <a:prstDash val="solid"/>
            <a:round/>
            <a:headEnd len="med" w="med" type="none"/>
            <a:tailEnd len="med" w="med" type="none"/>
          </a:ln>
        </p:spPr>
      </p:cxnSp>
      <p:cxnSp>
        <p:nvCxnSpPr>
          <p:cNvPr id="510" name="Google Shape;510;p65"/>
          <p:cNvCxnSpPr/>
          <p:nvPr/>
        </p:nvCxnSpPr>
        <p:spPr>
          <a:xfrm rot="10800000">
            <a:off x="1001632" y="3922139"/>
            <a:ext cx="7750500" cy="11700"/>
          </a:xfrm>
          <a:prstGeom prst="straightConnector1">
            <a:avLst/>
          </a:prstGeom>
          <a:noFill/>
          <a:ln cap="flat" cmpd="sng" w="9525">
            <a:solidFill>
              <a:schemeClr val="dk2"/>
            </a:solidFill>
            <a:prstDash val="solid"/>
            <a:round/>
            <a:headEnd len="med" w="med" type="none"/>
            <a:tailEnd len="med" w="med" type="none"/>
          </a:ln>
        </p:spPr>
      </p:cxnSp>
      <p:cxnSp>
        <p:nvCxnSpPr>
          <p:cNvPr id="511" name="Google Shape;511;p65"/>
          <p:cNvCxnSpPr/>
          <p:nvPr/>
        </p:nvCxnSpPr>
        <p:spPr>
          <a:xfrm>
            <a:off x="1001619" y="575489"/>
            <a:ext cx="0" cy="337020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65"/>
          <p:cNvCxnSpPr/>
          <p:nvPr/>
        </p:nvCxnSpPr>
        <p:spPr>
          <a:xfrm rot="10800000">
            <a:off x="1001632" y="584114"/>
            <a:ext cx="7750500" cy="11700"/>
          </a:xfrm>
          <a:prstGeom prst="straightConnector1">
            <a:avLst/>
          </a:prstGeom>
          <a:noFill/>
          <a:ln cap="flat" cmpd="sng" w="9525">
            <a:solidFill>
              <a:schemeClr val="dk2"/>
            </a:solidFill>
            <a:prstDash val="solid"/>
            <a:round/>
            <a:headEnd len="med" w="med" type="none"/>
            <a:tailEnd len="med" w="med" type="none"/>
          </a:ln>
        </p:spPr>
      </p:cxnSp>
      <p:pic>
        <p:nvPicPr>
          <p:cNvPr descr="technological-devices-design_1156-710.jpg" id="513" name="Google Shape;513;p65"/>
          <p:cNvPicPr preferRelativeResize="0"/>
          <p:nvPr/>
        </p:nvPicPr>
        <p:blipFill>
          <a:blip r:embed="rId5">
            <a:alphaModFix/>
          </a:blip>
          <a:stretch>
            <a:fillRect/>
          </a:stretch>
        </p:blipFill>
        <p:spPr>
          <a:xfrm>
            <a:off x="1106588" y="1133825"/>
            <a:ext cx="2647050" cy="2532600"/>
          </a:xfrm>
          <a:prstGeom prst="rect">
            <a:avLst/>
          </a:prstGeom>
          <a:noFill/>
          <a:ln>
            <a:noFill/>
          </a:ln>
        </p:spPr>
      </p:pic>
      <p:pic>
        <p:nvPicPr>
          <p:cNvPr descr="office collegue.png" id="514" name="Google Shape;514;p65"/>
          <p:cNvPicPr preferRelativeResize="0"/>
          <p:nvPr/>
        </p:nvPicPr>
        <p:blipFill>
          <a:blip r:embed="rId6">
            <a:alphaModFix/>
          </a:blip>
          <a:stretch>
            <a:fillRect/>
          </a:stretch>
        </p:blipFill>
        <p:spPr>
          <a:xfrm>
            <a:off x="4142588" y="801723"/>
            <a:ext cx="1465112" cy="950104"/>
          </a:xfrm>
          <a:prstGeom prst="rect">
            <a:avLst/>
          </a:prstGeom>
          <a:noFill/>
          <a:ln>
            <a:noFill/>
          </a:ln>
        </p:spPr>
      </p:pic>
      <p:pic>
        <p:nvPicPr>
          <p:cNvPr descr="hacker.jpg" id="515" name="Google Shape;515;p65"/>
          <p:cNvPicPr preferRelativeResize="0"/>
          <p:nvPr/>
        </p:nvPicPr>
        <p:blipFill>
          <a:blip r:embed="rId7">
            <a:alphaModFix/>
          </a:blip>
          <a:stretch>
            <a:fillRect/>
          </a:stretch>
        </p:blipFill>
        <p:spPr>
          <a:xfrm>
            <a:off x="4332925" y="2239963"/>
            <a:ext cx="1194062" cy="119406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descr="sg rule.png" id="520" name="Google Shape;520;p66"/>
          <p:cNvPicPr preferRelativeResize="0"/>
          <p:nvPr/>
        </p:nvPicPr>
        <p:blipFill>
          <a:blip r:embed="rId3">
            <a:alphaModFix/>
          </a:blip>
          <a:stretch>
            <a:fillRect/>
          </a:stretch>
        </p:blipFill>
        <p:spPr>
          <a:xfrm>
            <a:off x="1436600" y="3620538"/>
            <a:ext cx="6176850" cy="790575"/>
          </a:xfrm>
          <a:prstGeom prst="rect">
            <a:avLst/>
          </a:prstGeom>
          <a:noFill/>
          <a:ln>
            <a:noFill/>
          </a:ln>
        </p:spPr>
      </p:pic>
      <p:sp>
        <p:nvSpPr>
          <p:cNvPr id="521" name="Google Shape;521;p66"/>
          <p:cNvSpPr txBox="1"/>
          <p:nvPr/>
        </p:nvSpPr>
        <p:spPr>
          <a:xfrm>
            <a:off x="328800" y="0"/>
            <a:ext cx="8173200" cy="61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rgbClr val="FF7A00"/>
                </a:solidFill>
                <a:latin typeface="EB Garamond"/>
                <a:ea typeface="EB Garamond"/>
                <a:cs typeface="EB Garamond"/>
                <a:sym typeface="EB Garamond"/>
              </a:rPr>
              <a:t>How does it do that ?</a:t>
            </a:r>
            <a:endParaRPr sz="2800">
              <a:solidFill>
                <a:srgbClr val="FF7A00"/>
              </a:solidFill>
              <a:latin typeface="EB Garamond"/>
              <a:ea typeface="EB Garamond"/>
              <a:cs typeface="EB Garamond"/>
              <a:sym typeface="EB Garamond"/>
            </a:endParaRPr>
          </a:p>
        </p:txBody>
      </p:sp>
      <p:pic>
        <p:nvPicPr>
          <p:cNvPr descr="Server.png" id="522" name="Google Shape;522;p66"/>
          <p:cNvPicPr preferRelativeResize="0"/>
          <p:nvPr/>
        </p:nvPicPr>
        <p:blipFill>
          <a:blip r:embed="rId4">
            <a:alphaModFix/>
          </a:blip>
          <a:stretch>
            <a:fillRect/>
          </a:stretch>
        </p:blipFill>
        <p:spPr>
          <a:xfrm>
            <a:off x="4269382" y="1059676"/>
            <a:ext cx="1555375" cy="1475200"/>
          </a:xfrm>
          <a:prstGeom prst="rect">
            <a:avLst/>
          </a:prstGeom>
          <a:noFill/>
          <a:ln>
            <a:noFill/>
          </a:ln>
        </p:spPr>
      </p:pic>
      <p:pic>
        <p:nvPicPr>
          <p:cNvPr descr="firewall-icon-psd-53091.jpg" id="523" name="Google Shape;523;p66"/>
          <p:cNvPicPr preferRelativeResize="0"/>
          <p:nvPr/>
        </p:nvPicPr>
        <p:blipFill>
          <a:blip r:embed="rId5">
            <a:alphaModFix/>
          </a:blip>
          <a:stretch>
            <a:fillRect/>
          </a:stretch>
        </p:blipFill>
        <p:spPr>
          <a:xfrm>
            <a:off x="3102844" y="1359338"/>
            <a:ext cx="1166540" cy="875875"/>
          </a:xfrm>
          <a:prstGeom prst="rect">
            <a:avLst/>
          </a:prstGeom>
          <a:noFill/>
          <a:ln>
            <a:noFill/>
          </a:ln>
        </p:spPr>
      </p:pic>
      <p:sp>
        <p:nvSpPr>
          <p:cNvPr id="524" name="Google Shape;524;p66"/>
          <p:cNvSpPr txBox="1"/>
          <p:nvPr/>
        </p:nvSpPr>
        <p:spPr>
          <a:xfrm>
            <a:off x="6270850" y="1115600"/>
            <a:ext cx="2325000" cy="128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Apache   80</a:t>
            </a:r>
            <a:endParaRPr/>
          </a:p>
          <a:p>
            <a:pPr indent="0" lvl="0" marL="0" rtl="0" algn="l">
              <a:spcBef>
                <a:spcPts val="0"/>
              </a:spcBef>
              <a:spcAft>
                <a:spcPts val="0"/>
              </a:spcAft>
              <a:buNone/>
            </a:pPr>
            <a:r>
              <a:rPr lang="en"/>
              <a:t>SSH        22</a:t>
            </a:r>
            <a:endParaRPr/>
          </a:p>
          <a:p>
            <a:pPr indent="0" lvl="0" marL="0" rtl="0" algn="l">
              <a:spcBef>
                <a:spcPts val="0"/>
              </a:spcBef>
              <a:spcAft>
                <a:spcPts val="0"/>
              </a:spcAft>
              <a:buNone/>
            </a:pPr>
            <a:r>
              <a:rPr lang="en"/>
              <a:t> FTP        21</a:t>
            </a:r>
            <a:endParaRPr/>
          </a:p>
          <a:p>
            <a:pPr indent="0" lvl="0" marL="0" rtl="0" algn="l">
              <a:spcBef>
                <a:spcPts val="0"/>
              </a:spcBef>
              <a:spcAft>
                <a:spcPts val="0"/>
              </a:spcAft>
              <a:buNone/>
            </a:pPr>
            <a:r>
              <a:rPr lang="en"/>
              <a:t>SMTP      25</a:t>
            </a:r>
            <a:endParaRPr/>
          </a:p>
          <a:p>
            <a:pPr indent="0" lvl="0" marL="0" rtl="0" algn="l">
              <a:spcBef>
                <a:spcPts val="0"/>
              </a:spcBef>
              <a:spcAft>
                <a:spcPts val="0"/>
              </a:spcAft>
              <a:buNone/>
            </a:pPr>
            <a:r>
              <a:rPr lang="en"/>
              <a:t>MySQL    3306</a:t>
            </a:r>
            <a:endParaRPr/>
          </a:p>
        </p:txBody>
      </p:sp>
      <p:cxnSp>
        <p:nvCxnSpPr>
          <p:cNvPr id="525" name="Google Shape;525;p66"/>
          <p:cNvCxnSpPr/>
          <p:nvPr/>
        </p:nvCxnSpPr>
        <p:spPr>
          <a:xfrm flipH="1">
            <a:off x="1162639" y="2534887"/>
            <a:ext cx="3694500" cy="88230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66"/>
          <p:cNvCxnSpPr/>
          <p:nvPr/>
        </p:nvCxnSpPr>
        <p:spPr>
          <a:xfrm>
            <a:off x="4857139" y="2534887"/>
            <a:ext cx="3234000" cy="952800"/>
          </a:xfrm>
          <a:prstGeom prst="straightConnector1">
            <a:avLst/>
          </a:prstGeom>
          <a:noFill/>
          <a:ln cap="flat" cmpd="sng" w="9525">
            <a:solidFill>
              <a:schemeClr val="dk2"/>
            </a:solidFill>
            <a:prstDash val="solid"/>
            <a:round/>
            <a:headEnd len="med" w="med" type="none"/>
            <a:tailEnd len="med" w="med" type="none"/>
          </a:ln>
        </p:spPr>
      </p:cxnSp>
      <p:pic>
        <p:nvPicPr>
          <p:cNvPr descr="office collegue.png" id="527" name="Google Shape;527;p66"/>
          <p:cNvPicPr preferRelativeResize="0"/>
          <p:nvPr/>
        </p:nvPicPr>
        <p:blipFill>
          <a:blip r:embed="rId6">
            <a:alphaModFix/>
          </a:blip>
          <a:stretch>
            <a:fillRect/>
          </a:stretch>
        </p:blipFill>
        <p:spPr>
          <a:xfrm>
            <a:off x="291419" y="1009899"/>
            <a:ext cx="809950" cy="525250"/>
          </a:xfrm>
          <a:prstGeom prst="rect">
            <a:avLst/>
          </a:prstGeom>
          <a:noFill/>
          <a:ln>
            <a:noFill/>
          </a:ln>
        </p:spPr>
      </p:pic>
      <p:cxnSp>
        <p:nvCxnSpPr>
          <p:cNvPr id="528" name="Google Shape;528;p66"/>
          <p:cNvCxnSpPr>
            <a:endCxn id="523" idx="1"/>
          </p:cNvCxnSpPr>
          <p:nvPr/>
        </p:nvCxnSpPr>
        <p:spPr>
          <a:xfrm>
            <a:off x="1373944" y="1162475"/>
            <a:ext cx="1728900" cy="634800"/>
          </a:xfrm>
          <a:prstGeom prst="straightConnector1">
            <a:avLst/>
          </a:prstGeom>
          <a:noFill/>
          <a:ln cap="flat" cmpd="sng" w="9525">
            <a:solidFill>
              <a:schemeClr val="dk2"/>
            </a:solidFill>
            <a:prstDash val="solid"/>
            <a:round/>
            <a:headEnd len="med" w="med" type="none"/>
            <a:tailEnd len="med" w="med" type="triangle"/>
          </a:ln>
        </p:spPr>
      </p:cxnSp>
      <p:sp>
        <p:nvSpPr>
          <p:cNvPr id="529" name="Google Shape;529;p66"/>
          <p:cNvSpPr txBox="1"/>
          <p:nvPr/>
        </p:nvSpPr>
        <p:spPr>
          <a:xfrm>
            <a:off x="1608800" y="833775"/>
            <a:ext cx="15555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ssh serverA</a:t>
            </a:r>
            <a:endParaRPr/>
          </a:p>
        </p:txBody>
      </p:sp>
      <p:pic>
        <p:nvPicPr>
          <p:cNvPr descr="hacker.jpg" id="530" name="Google Shape;530;p66"/>
          <p:cNvPicPr preferRelativeResize="0"/>
          <p:nvPr/>
        </p:nvPicPr>
        <p:blipFill>
          <a:blip r:embed="rId7">
            <a:alphaModFix/>
          </a:blip>
          <a:stretch>
            <a:fillRect/>
          </a:stretch>
        </p:blipFill>
        <p:spPr>
          <a:xfrm>
            <a:off x="379000" y="2022725"/>
            <a:ext cx="634800" cy="634800"/>
          </a:xfrm>
          <a:prstGeom prst="rect">
            <a:avLst/>
          </a:prstGeom>
          <a:noFill/>
          <a:ln>
            <a:noFill/>
          </a:ln>
        </p:spPr>
      </p:pic>
      <p:cxnSp>
        <p:nvCxnSpPr>
          <p:cNvPr id="531" name="Google Shape;531;p66"/>
          <p:cNvCxnSpPr/>
          <p:nvPr/>
        </p:nvCxnSpPr>
        <p:spPr>
          <a:xfrm flipH="1" rot="10800000">
            <a:off x="1436600" y="2064113"/>
            <a:ext cx="1612200" cy="552000"/>
          </a:xfrm>
          <a:prstGeom prst="straightConnector1">
            <a:avLst/>
          </a:prstGeom>
          <a:noFill/>
          <a:ln cap="flat" cmpd="sng" w="9525">
            <a:solidFill>
              <a:schemeClr val="dk2"/>
            </a:solidFill>
            <a:prstDash val="solid"/>
            <a:round/>
            <a:headEnd len="med" w="med" type="none"/>
            <a:tailEnd len="med" w="med" type="triangle"/>
          </a:ln>
        </p:spPr>
      </p:cxnSp>
      <p:sp>
        <p:nvSpPr>
          <p:cNvPr id="532" name="Google Shape;532;p66"/>
          <p:cNvSpPr txBox="1"/>
          <p:nvPr/>
        </p:nvSpPr>
        <p:spPr>
          <a:xfrm>
            <a:off x="152650" y="2853575"/>
            <a:ext cx="15555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IP : 112.20.50.60</a:t>
            </a:r>
            <a:endParaRPr sz="1200"/>
          </a:p>
        </p:txBody>
      </p:sp>
      <p:sp>
        <p:nvSpPr>
          <p:cNvPr id="533" name="Google Shape;533;p66"/>
          <p:cNvSpPr txBox="1"/>
          <p:nvPr/>
        </p:nvSpPr>
        <p:spPr>
          <a:xfrm>
            <a:off x="105425" y="1602675"/>
            <a:ext cx="2125800" cy="3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rPr>
              <a:t>IP : 10.0.5.57</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7"/>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 AWS Budgets</a:t>
            </a:r>
            <a:endParaRPr sz="4800">
              <a:solidFill>
                <a:srgbClr val="666666"/>
              </a:solidFill>
              <a:latin typeface="EB Garamond"/>
              <a:ea typeface="EB Garamond"/>
              <a:cs typeface="EB Garamond"/>
              <a:sym typeface="EB Garamond"/>
            </a:endParaRPr>
          </a:p>
        </p:txBody>
      </p:sp>
      <p:sp>
        <p:nvSpPr>
          <p:cNvPr id="539" name="Google Shape;539;p67"/>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Free Tier is Important</a:t>
            </a:r>
            <a:endParaRPr>
              <a:solidFill>
                <a:srgbClr val="FF7A00"/>
              </a:solidFill>
              <a:latin typeface="EB Garamond"/>
              <a:ea typeface="EB Garamond"/>
              <a:cs typeface="EB Garamond"/>
              <a:sym typeface="EB Garamond"/>
            </a:endParaRPr>
          </a:p>
        </p:txBody>
      </p:sp>
      <p:cxnSp>
        <p:nvCxnSpPr>
          <p:cNvPr id="540" name="Google Shape;540;p67"/>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41" name="Google Shape;541;p67"/>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8"/>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AWS Budgets</a:t>
            </a:r>
            <a:endParaRPr>
              <a:solidFill>
                <a:srgbClr val="FF7A00"/>
              </a:solidFill>
              <a:latin typeface="EB Garamond"/>
              <a:ea typeface="EB Garamond"/>
              <a:cs typeface="EB Garamond"/>
              <a:sym typeface="EB Garamond"/>
            </a:endParaRPr>
          </a:p>
        </p:txBody>
      </p:sp>
      <p:sp>
        <p:nvSpPr>
          <p:cNvPr id="547" name="Google Shape;547;p6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48" name="Google Shape;548;p68"/>
          <p:cNvSpPr txBox="1"/>
          <p:nvPr/>
        </p:nvSpPr>
        <p:spPr>
          <a:xfrm>
            <a:off x="298000" y="777548"/>
            <a:ext cx="8115300" cy="3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AWS Budgets gives you the ability to set custom budgets that alert you when your costs or usage exceed (or are forecasted to exceed) your budgeted amount.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38761D"/>
                </a:solidFill>
                <a:latin typeface="EB Garamond"/>
                <a:ea typeface="EB Garamond"/>
                <a:cs typeface="EB Garamond"/>
                <a:sym typeface="EB Garamond"/>
              </a:rPr>
              <a:t>Let’s understand this with an example:</a:t>
            </a:r>
            <a:endParaRPr sz="1800">
              <a:solidFill>
                <a:srgbClr val="38761D"/>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has created a new AWS account and want to be under free tier.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He wants to be notified whenever there is a charge of more then $1</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554" name="Google Shape;554;p69"/>
          <p:cNvPicPr preferRelativeResize="0"/>
          <p:nvPr/>
        </p:nvPicPr>
        <p:blipFill>
          <a:blip r:embed="rId3">
            <a:alphaModFix/>
          </a:blip>
          <a:stretch>
            <a:fillRect/>
          </a:stretch>
        </p:blipFill>
        <p:spPr>
          <a:xfrm>
            <a:off x="630325" y="662550"/>
            <a:ext cx="7315799" cy="3638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0"/>
          <p:cNvSpPr txBox="1"/>
          <p:nvPr>
            <p:ph type="ctrTitle"/>
          </p:nvPr>
        </p:nvSpPr>
        <p:spPr>
          <a:xfrm>
            <a:off x="224075" y="1573300"/>
            <a:ext cx="84387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Virtual Private Cloud</a:t>
            </a:r>
            <a:endParaRPr sz="4800">
              <a:solidFill>
                <a:srgbClr val="666666"/>
              </a:solidFill>
              <a:latin typeface="EB Garamond"/>
              <a:ea typeface="EB Garamond"/>
              <a:cs typeface="EB Garamond"/>
              <a:sym typeface="EB Garamond"/>
            </a:endParaRPr>
          </a:p>
        </p:txBody>
      </p:sp>
      <p:sp>
        <p:nvSpPr>
          <p:cNvPr id="560" name="Google Shape;560;p7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Do things the right way</a:t>
            </a:r>
            <a:endParaRPr>
              <a:solidFill>
                <a:srgbClr val="FF7A00"/>
              </a:solidFill>
              <a:latin typeface="EB Garamond"/>
              <a:ea typeface="EB Garamond"/>
              <a:cs typeface="EB Garamond"/>
              <a:sym typeface="EB Garamond"/>
            </a:endParaRPr>
          </a:p>
        </p:txBody>
      </p:sp>
      <p:cxnSp>
        <p:nvCxnSpPr>
          <p:cNvPr id="561" name="Google Shape;561;p7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562" name="Google Shape;562;p7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7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understand with a use-case</a:t>
            </a:r>
            <a:endParaRPr>
              <a:solidFill>
                <a:srgbClr val="FF7A00"/>
              </a:solidFill>
              <a:latin typeface="EB Garamond"/>
              <a:ea typeface="EB Garamond"/>
              <a:cs typeface="EB Garamond"/>
              <a:sym typeface="EB Garamond"/>
            </a:endParaRPr>
          </a:p>
        </p:txBody>
      </p:sp>
      <p:sp>
        <p:nvSpPr>
          <p:cNvPr id="568" name="Google Shape;568;p7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69" name="Google Shape;569;p71"/>
          <p:cNvSpPr txBox="1"/>
          <p:nvPr/>
        </p:nvSpPr>
        <p:spPr>
          <a:xfrm>
            <a:off x="275850" y="857225"/>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works as Finance manager. He is migrating to a new city because of his job and plans to live in an apartment. </a:t>
            </a:r>
            <a:endParaRPr sz="1800">
              <a:solidFill>
                <a:srgbClr val="666666"/>
              </a:solidFill>
              <a:latin typeface="EB Garamond"/>
              <a:ea typeface="EB Garamond"/>
              <a:cs typeface="EB Garamond"/>
              <a:sym typeface="EB Garamond"/>
            </a:endParaRPr>
          </a:p>
        </p:txBody>
      </p:sp>
      <p:sp>
        <p:nvSpPr>
          <p:cNvPr id="570" name="Google Shape;570;p71"/>
          <p:cNvSpPr/>
          <p:nvPr/>
        </p:nvSpPr>
        <p:spPr>
          <a:xfrm>
            <a:off x="1000808" y="2964898"/>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House 1</a:t>
            </a:r>
            <a:endParaRPr sz="1800"/>
          </a:p>
        </p:txBody>
      </p:sp>
      <p:sp>
        <p:nvSpPr>
          <p:cNvPr id="571" name="Google Shape;571;p71"/>
          <p:cNvSpPr/>
          <p:nvPr/>
        </p:nvSpPr>
        <p:spPr>
          <a:xfrm>
            <a:off x="1026583" y="1843398"/>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71"/>
          <p:cNvSpPr/>
          <p:nvPr/>
        </p:nvSpPr>
        <p:spPr>
          <a:xfrm>
            <a:off x="5136536" y="3026823"/>
            <a:ext cx="2307600" cy="1469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         House 2</a:t>
            </a:r>
            <a:endParaRPr/>
          </a:p>
        </p:txBody>
      </p:sp>
      <p:sp>
        <p:nvSpPr>
          <p:cNvPr id="573" name="Google Shape;573;p71"/>
          <p:cNvSpPr/>
          <p:nvPr/>
        </p:nvSpPr>
        <p:spPr>
          <a:xfrm>
            <a:off x="5162311" y="1905323"/>
            <a:ext cx="2307600" cy="1121400"/>
          </a:xfrm>
          <a:prstGeom prst="triangl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Analogy in terms of servers</a:t>
            </a:r>
            <a:endParaRPr>
              <a:solidFill>
                <a:srgbClr val="FF7A00"/>
              </a:solidFill>
              <a:latin typeface="EB Garamond"/>
              <a:ea typeface="EB Garamond"/>
              <a:cs typeface="EB Garamond"/>
              <a:sym typeface="EB Garamond"/>
            </a:endParaRPr>
          </a:p>
        </p:txBody>
      </p:sp>
      <p:sp>
        <p:nvSpPr>
          <p:cNvPr id="579" name="Google Shape;579;p7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80" name="Google Shape;580;p72"/>
          <p:cNvSpPr txBox="1"/>
          <p:nvPr/>
        </p:nvSpPr>
        <p:spPr>
          <a:xfrm>
            <a:off x="275850" y="908800"/>
            <a:ext cx="8612400" cy="122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5 servers are planned to be migrated to cloud.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The location where they can be launched in AWS is VPC.</a:t>
            </a:r>
            <a:endParaRPr sz="1800">
              <a:solidFill>
                <a:srgbClr val="666666"/>
              </a:solidFill>
              <a:latin typeface="EB Garamond"/>
              <a:ea typeface="EB Garamond"/>
              <a:cs typeface="EB Garamond"/>
              <a:sym typeface="EB Garamond"/>
            </a:endParaRPr>
          </a:p>
        </p:txBody>
      </p:sp>
      <p:sp>
        <p:nvSpPr>
          <p:cNvPr id="581" name="Google Shape;581;p72"/>
          <p:cNvSpPr/>
          <p:nvPr/>
        </p:nvSpPr>
        <p:spPr>
          <a:xfrm>
            <a:off x="1000808" y="2964898"/>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sz="1800"/>
              <a:t>VPC</a:t>
            </a:r>
            <a:endParaRPr sz="1800"/>
          </a:p>
        </p:txBody>
      </p:sp>
      <p:sp>
        <p:nvSpPr>
          <p:cNvPr id="582" name="Google Shape;582;p72"/>
          <p:cNvSpPr/>
          <p:nvPr/>
        </p:nvSpPr>
        <p:spPr>
          <a:xfrm>
            <a:off x="1026583" y="1843398"/>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72"/>
          <p:cNvSpPr/>
          <p:nvPr/>
        </p:nvSpPr>
        <p:spPr>
          <a:xfrm>
            <a:off x="5136536" y="3026823"/>
            <a:ext cx="2307600" cy="1469700"/>
          </a:xfrm>
          <a:prstGeom prst="rect">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            VPC</a:t>
            </a:r>
            <a:endParaRPr/>
          </a:p>
        </p:txBody>
      </p:sp>
      <p:sp>
        <p:nvSpPr>
          <p:cNvPr id="584" name="Google Shape;584;p72"/>
          <p:cNvSpPr/>
          <p:nvPr/>
        </p:nvSpPr>
        <p:spPr>
          <a:xfrm>
            <a:off x="5162311" y="1905323"/>
            <a:ext cx="2307600" cy="1121400"/>
          </a:xfrm>
          <a:prstGeom prst="triangle">
            <a:avLst>
              <a:gd fmla="val 50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understand with a use-case</a:t>
            </a:r>
            <a:endParaRPr>
              <a:solidFill>
                <a:srgbClr val="FF7A00"/>
              </a:solidFill>
              <a:latin typeface="EB Garamond"/>
              <a:ea typeface="EB Garamond"/>
              <a:cs typeface="EB Garamond"/>
              <a:sym typeface="EB Garamond"/>
            </a:endParaRPr>
          </a:p>
        </p:txBody>
      </p:sp>
      <p:sp>
        <p:nvSpPr>
          <p:cNvPr id="590" name="Google Shape;590;p7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591" name="Google Shape;591;p73"/>
          <p:cNvSpPr txBox="1"/>
          <p:nvPr/>
        </p:nvSpPr>
        <p:spPr>
          <a:xfrm>
            <a:off x="275850" y="7541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has decided to buy a new house. For additional income, he has decided to rent part of hise house .</a:t>
            </a:r>
            <a:br>
              <a:rPr lang="en" sz="1800">
                <a:solidFill>
                  <a:srgbClr val="666666"/>
                </a:solidFill>
                <a:latin typeface="EB Garamond"/>
                <a:ea typeface="EB Garamond"/>
                <a:cs typeface="EB Garamond"/>
                <a:sym typeface="EB Garamond"/>
              </a:rPr>
            </a:br>
            <a:br>
              <a:rPr lang="en" sz="1800">
                <a:solidFill>
                  <a:srgbClr val="666666"/>
                </a:solidFill>
                <a:latin typeface="EB Garamond"/>
                <a:ea typeface="EB Garamond"/>
                <a:cs typeface="EB Garamond"/>
                <a:sym typeface="EB Garamond"/>
              </a:rPr>
            </a:br>
            <a:r>
              <a:rPr lang="en" sz="1800">
                <a:solidFill>
                  <a:srgbClr val="666666"/>
                </a:solidFill>
                <a:latin typeface="EB Garamond"/>
                <a:ea typeface="EB Garamond"/>
                <a:cs typeface="EB Garamond"/>
                <a:sym typeface="EB Garamond"/>
              </a:rPr>
              <a:t>John decides to partition his house. </a:t>
            </a:r>
            <a:endParaRPr sz="1800">
              <a:solidFill>
                <a:srgbClr val="666666"/>
              </a:solidFill>
              <a:latin typeface="EB Garamond"/>
              <a:ea typeface="EB Garamond"/>
              <a:cs typeface="EB Garamond"/>
              <a:sym typeface="EB Garamond"/>
            </a:endParaRPr>
          </a:p>
        </p:txBody>
      </p:sp>
      <p:sp>
        <p:nvSpPr>
          <p:cNvPr id="592" name="Google Shape;592;p73"/>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593" name="Google Shape;593;p73"/>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p73"/>
          <p:cNvCxnSpPr>
            <a:stCxn id="592" idx="1"/>
            <a:endCxn id="592"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73"/>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1</a:t>
            </a:r>
            <a:endParaRPr/>
          </a:p>
        </p:txBody>
      </p:sp>
      <p:sp>
        <p:nvSpPr>
          <p:cNvPr id="596" name="Google Shape;596;p73"/>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2" name="Google Shape;132;p29"/>
          <p:cNvSpPr txBox="1"/>
          <p:nvPr>
            <p:ph idx="1" type="subTitle"/>
          </p:nvPr>
        </p:nvSpPr>
        <p:spPr>
          <a:xfrm>
            <a:off x="172075" y="274000"/>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Services - Master Stroke  </a:t>
            </a:r>
            <a:endParaRPr>
              <a:solidFill>
                <a:srgbClr val="FF7A00"/>
              </a:solidFill>
              <a:latin typeface="EB Garamond"/>
              <a:ea typeface="EB Garamond"/>
              <a:cs typeface="EB Garamond"/>
              <a:sym typeface="EB Garamond"/>
            </a:endParaRPr>
          </a:p>
        </p:txBody>
      </p:sp>
      <p:sp>
        <p:nvSpPr>
          <p:cNvPr id="133" name="Google Shape;133;p29"/>
          <p:cNvSpPr txBox="1"/>
          <p:nvPr/>
        </p:nvSpPr>
        <p:spPr>
          <a:xfrm>
            <a:off x="294300" y="947225"/>
            <a:ext cx="8091600" cy="18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CC0000"/>
                </a:solidFill>
                <a:latin typeface="EB Garamond"/>
                <a:ea typeface="EB Garamond"/>
                <a:cs typeface="EB Garamond"/>
                <a:sym typeface="EB Garamond"/>
              </a:rPr>
              <a:t>Real World Scenario - Storage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Organizations used to invest tens of thousands of dollars in building their storage solutions for backups. This used to take significant amount of time and high investment.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With AWS S3, in click of an </a:t>
            </a:r>
            <a:r>
              <a:rPr lang="en" sz="1800">
                <a:solidFill>
                  <a:srgbClr val="6AA84F"/>
                </a:solidFill>
                <a:latin typeface="EB Garamond"/>
                <a:ea typeface="EB Garamond"/>
                <a:cs typeface="EB Garamond"/>
                <a:sym typeface="EB Garamond"/>
              </a:rPr>
              <a:t>upload</a:t>
            </a:r>
            <a:r>
              <a:rPr lang="en" sz="1800">
                <a:solidFill>
                  <a:srgbClr val="666666"/>
                </a:solidFill>
                <a:latin typeface="EB Garamond"/>
                <a:ea typeface="EB Garamond"/>
                <a:cs typeface="EB Garamond"/>
                <a:sym typeface="EB Garamond"/>
              </a:rPr>
              <a:t> button, you get 99.999999999% durability in little less than a minute of work.</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Let’s understand with a use-case</a:t>
            </a:r>
            <a:endParaRPr>
              <a:solidFill>
                <a:srgbClr val="FF7A00"/>
              </a:solidFill>
              <a:latin typeface="EB Garamond"/>
              <a:ea typeface="EB Garamond"/>
              <a:cs typeface="EB Garamond"/>
              <a:sym typeface="EB Garamond"/>
            </a:endParaRPr>
          </a:p>
        </p:txBody>
      </p:sp>
      <p:sp>
        <p:nvSpPr>
          <p:cNvPr id="602" name="Google Shape;602;p74"/>
          <p:cNvSpPr txBox="1"/>
          <p:nvPr/>
        </p:nvSpPr>
        <p:spPr>
          <a:xfrm>
            <a:off x="275850" y="7541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Among the 5 servers, we have decided following architecture: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Launch 3 servers in first partition (subnet 1)</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Launch 2 servers in second partition (subnet 2)</a:t>
            </a:r>
            <a:endParaRPr sz="1800">
              <a:solidFill>
                <a:srgbClr val="666666"/>
              </a:solidFill>
              <a:latin typeface="EB Garamond"/>
              <a:ea typeface="EB Garamond"/>
              <a:cs typeface="EB Garamond"/>
              <a:sym typeface="EB Garamond"/>
            </a:endParaRPr>
          </a:p>
        </p:txBody>
      </p:sp>
      <p:sp>
        <p:nvSpPr>
          <p:cNvPr id="603" name="Google Shape;603;p74"/>
          <p:cNvSpPr/>
          <p:nvPr/>
        </p:nvSpPr>
        <p:spPr>
          <a:xfrm>
            <a:off x="3230947" y="3480537"/>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04" name="Google Shape;604;p74"/>
          <p:cNvSpPr/>
          <p:nvPr/>
        </p:nvSpPr>
        <p:spPr>
          <a:xfrm>
            <a:off x="3243831" y="2346146"/>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5" name="Google Shape;605;p74"/>
          <p:cNvCxnSpPr>
            <a:stCxn id="603" idx="1"/>
            <a:endCxn id="603" idx="3"/>
          </p:cNvCxnSpPr>
          <p:nvPr/>
        </p:nvCxnSpPr>
        <p:spPr>
          <a:xfrm>
            <a:off x="3230947" y="4215387"/>
            <a:ext cx="2307600" cy="0"/>
          </a:xfrm>
          <a:prstGeom prst="straightConnector1">
            <a:avLst/>
          </a:prstGeom>
          <a:noFill/>
          <a:ln cap="flat" cmpd="sng" w="9525">
            <a:solidFill>
              <a:schemeClr val="dk2"/>
            </a:solidFill>
            <a:prstDash val="solid"/>
            <a:round/>
            <a:headEnd len="med" w="med" type="none"/>
            <a:tailEnd len="med" w="med" type="none"/>
          </a:ln>
        </p:spPr>
      </p:cxnSp>
      <p:sp>
        <p:nvSpPr>
          <p:cNvPr id="606" name="Google Shape;606;p74"/>
          <p:cNvSpPr txBox="1"/>
          <p:nvPr/>
        </p:nvSpPr>
        <p:spPr>
          <a:xfrm>
            <a:off x="3540391" y="3676463"/>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07" name="Google Shape;607;p74"/>
          <p:cNvSpPr txBox="1"/>
          <p:nvPr/>
        </p:nvSpPr>
        <p:spPr>
          <a:xfrm>
            <a:off x="3540391" y="4354538"/>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5"/>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Additional Layer of Security - Partition Wise</a:t>
            </a:r>
            <a:endParaRPr>
              <a:solidFill>
                <a:srgbClr val="FF7A00"/>
              </a:solidFill>
              <a:latin typeface="EB Garamond"/>
              <a:ea typeface="EB Garamond"/>
              <a:cs typeface="EB Garamond"/>
              <a:sym typeface="EB Garamond"/>
            </a:endParaRPr>
          </a:p>
        </p:txBody>
      </p:sp>
      <p:sp>
        <p:nvSpPr>
          <p:cNvPr id="613" name="Google Shape;613;p7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14" name="Google Shape;614;p75"/>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can decide to have additional layer of security in each partition.</a:t>
            </a:r>
            <a:endParaRPr sz="1800">
              <a:solidFill>
                <a:srgbClr val="666666"/>
              </a:solidFill>
              <a:latin typeface="EB Garamond"/>
              <a:ea typeface="EB Garamond"/>
              <a:cs typeface="EB Garamond"/>
              <a:sym typeface="EB Garamond"/>
            </a:endParaRPr>
          </a:p>
        </p:txBody>
      </p:sp>
      <p:sp>
        <p:nvSpPr>
          <p:cNvPr id="615" name="Google Shape;615;p75"/>
          <p:cNvSpPr/>
          <p:nvPr/>
        </p:nvSpPr>
        <p:spPr>
          <a:xfrm>
            <a:off x="3218056" y="3003571"/>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16" name="Google Shape;616;p75"/>
          <p:cNvSpPr/>
          <p:nvPr/>
        </p:nvSpPr>
        <p:spPr>
          <a:xfrm>
            <a:off x="3243831" y="1882071"/>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 name="Google Shape;617;p75"/>
          <p:cNvCxnSpPr>
            <a:stCxn id="615" idx="1"/>
            <a:endCxn id="615" idx="3"/>
          </p:cNvCxnSpPr>
          <p:nvPr/>
        </p:nvCxnSpPr>
        <p:spPr>
          <a:xfrm>
            <a:off x="3218056" y="3738421"/>
            <a:ext cx="2307600" cy="0"/>
          </a:xfrm>
          <a:prstGeom prst="straightConnector1">
            <a:avLst/>
          </a:prstGeom>
          <a:noFill/>
          <a:ln cap="flat" cmpd="sng" w="9525">
            <a:solidFill>
              <a:schemeClr val="dk2"/>
            </a:solidFill>
            <a:prstDash val="solid"/>
            <a:round/>
            <a:headEnd len="med" w="med" type="none"/>
            <a:tailEnd len="med" w="med" type="none"/>
          </a:ln>
        </p:spPr>
      </p:cxnSp>
      <p:sp>
        <p:nvSpPr>
          <p:cNvPr id="618" name="Google Shape;618;p75"/>
          <p:cNvSpPr txBox="1"/>
          <p:nvPr/>
        </p:nvSpPr>
        <p:spPr>
          <a:xfrm>
            <a:off x="3527500" y="3199496"/>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1</a:t>
            </a:r>
            <a:endParaRPr/>
          </a:p>
        </p:txBody>
      </p:sp>
      <p:sp>
        <p:nvSpPr>
          <p:cNvPr id="619" name="Google Shape;619;p75"/>
          <p:cNvSpPr txBox="1"/>
          <p:nvPr/>
        </p:nvSpPr>
        <p:spPr>
          <a:xfrm>
            <a:off x="3527500" y="3877571"/>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Additional Layer of Security - Partition Wise</a:t>
            </a:r>
            <a:endParaRPr>
              <a:solidFill>
                <a:srgbClr val="FF7A00"/>
              </a:solidFill>
              <a:latin typeface="EB Garamond"/>
              <a:ea typeface="EB Garamond"/>
              <a:cs typeface="EB Garamond"/>
              <a:sym typeface="EB Garamond"/>
            </a:endParaRPr>
          </a:p>
        </p:txBody>
      </p:sp>
      <p:sp>
        <p:nvSpPr>
          <p:cNvPr id="625" name="Google Shape;625;p7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26" name="Google Shape;626;p76"/>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John decides to build  two entrance so that individuals in partition 1 can directly go out of the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Hypothetically imagine that no doors for partition 2 so no one can go out.</a:t>
            </a:r>
            <a:endParaRPr sz="1800">
              <a:solidFill>
                <a:srgbClr val="666666"/>
              </a:solidFill>
              <a:latin typeface="EB Garamond"/>
              <a:ea typeface="EB Garamond"/>
              <a:cs typeface="EB Garamond"/>
              <a:sym typeface="EB Garamond"/>
            </a:endParaRPr>
          </a:p>
        </p:txBody>
      </p:sp>
      <p:sp>
        <p:nvSpPr>
          <p:cNvPr id="627" name="Google Shape;627;p76"/>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28" name="Google Shape;628;p76"/>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 name="Google Shape;629;p76"/>
          <p:cNvCxnSpPr>
            <a:stCxn id="627" idx="1"/>
            <a:endCxn id="627"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630" name="Google Shape;630;p76"/>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1</a:t>
            </a:r>
            <a:endParaRPr/>
          </a:p>
        </p:txBody>
      </p:sp>
      <p:sp>
        <p:nvSpPr>
          <p:cNvPr id="631" name="Google Shape;631;p76"/>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Partition 2</a:t>
            </a:r>
            <a:endParaRPr/>
          </a:p>
        </p:txBody>
      </p:sp>
      <p:cxnSp>
        <p:nvCxnSpPr>
          <p:cNvPr id="632" name="Google Shape;632;p76"/>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33" name="Google Shape;633;p76"/>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34" name="Google Shape;634;p76"/>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35" name="Google Shape;635;p76"/>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7"/>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Additional Layer of Security - Partition Wise</a:t>
            </a:r>
            <a:endParaRPr>
              <a:solidFill>
                <a:srgbClr val="FF7A00"/>
              </a:solidFill>
              <a:latin typeface="EB Garamond"/>
              <a:ea typeface="EB Garamond"/>
              <a:cs typeface="EB Garamond"/>
              <a:sym typeface="EB Garamond"/>
            </a:endParaRPr>
          </a:p>
        </p:txBody>
      </p:sp>
      <p:sp>
        <p:nvSpPr>
          <p:cNvPr id="641" name="Google Shape;641;p7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42" name="Google Shape;642;p77"/>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Solutions Architect creates a route so that servers from subnet 1 can connect to the internet.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For subnet 2, no routes has been created hence servers cannot reach the internet. </a:t>
            </a:r>
            <a:endParaRPr sz="1800">
              <a:solidFill>
                <a:srgbClr val="666666"/>
              </a:solidFill>
              <a:latin typeface="EB Garamond"/>
              <a:ea typeface="EB Garamond"/>
              <a:cs typeface="EB Garamond"/>
              <a:sym typeface="EB Garamond"/>
            </a:endParaRPr>
          </a:p>
        </p:txBody>
      </p:sp>
      <p:sp>
        <p:nvSpPr>
          <p:cNvPr id="643" name="Google Shape;643;p77"/>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44" name="Google Shape;644;p77"/>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 name="Google Shape;645;p77"/>
          <p:cNvCxnSpPr>
            <a:stCxn id="643" idx="1"/>
            <a:endCxn id="643"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646" name="Google Shape;646;p77"/>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47" name="Google Shape;647;p77"/>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cxnSp>
        <p:nvCxnSpPr>
          <p:cNvPr id="648" name="Google Shape;648;p77"/>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77"/>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77"/>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77"/>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78"/>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Inter-Communication </a:t>
            </a:r>
            <a:endParaRPr>
              <a:solidFill>
                <a:srgbClr val="FF7A00"/>
              </a:solidFill>
              <a:latin typeface="EB Garamond"/>
              <a:ea typeface="EB Garamond"/>
              <a:cs typeface="EB Garamond"/>
              <a:sym typeface="EB Garamond"/>
            </a:endParaRPr>
          </a:p>
        </p:txBody>
      </p:sp>
      <p:sp>
        <p:nvSpPr>
          <p:cNvPr id="657" name="Google Shape;657;p7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58" name="Google Shape;658;p78"/>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can be a need for servers from two subnets to speak with each other.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 you can create a route that can allow communication between two subnets.</a:t>
            </a:r>
            <a:endParaRPr sz="1800">
              <a:solidFill>
                <a:srgbClr val="666666"/>
              </a:solidFill>
              <a:latin typeface="EB Garamond"/>
              <a:ea typeface="EB Garamond"/>
              <a:cs typeface="EB Garamond"/>
              <a:sym typeface="EB Garamond"/>
            </a:endParaRPr>
          </a:p>
        </p:txBody>
      </p:sp>
      <p:sp>
        <p:nvSpPr>
          <p:cNvPr id="659" name="Google Shape;659;p78"/>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60" name="Google Shape;660;p78"/>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1" name="Google Shape;661;p78"/>
          <p:cNvCxnSpPr>
            <a:stCxn id="659" idx="1"/>
            <a:endCxn id="659" idx="3"/>
          </p:cNvCxnSpPr>
          <p:nvPr/>
        </p:nvCxnSpPr>
        <p:spPr>
          <a:xfrm>
            <a:off x="3218056" y="3983349"/>
            <a:ext cx="2307600" cy="0"/>
          </a:xfrm>
          <a:prstGeom prst="straightConnector1">
            <a:avLst/>
          </a:prstGeom>
          <a:noFill/>
          <a:ln cap="flat" cmpd="sng" w="9525">
            <a:solidFill>
              <a:schemeClr val="dk2"/>
            </a:solidFill>
            <a:prstDash val="solid"/>
            <a:round/>
            <a:headEnd len="med" w="med" type="none"/>
            <a:tailEnd len="med" w="med" type="none"/>
          </a:ln>
        </p:spPr>
      </p:cxnSp>
      <p:sp>
        <p:nvSpPr>
          <p:cNvPr id="662" name="Google Shape;662;p78"/>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63" name="Google Shape;663;p78"/>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cxnSp>
        <p:nvCxnSpPr>
          <p:cNvPr id="664" name="Google Shape;664;p78"/>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65" name="Google Shape;665;p78"/>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66" name="Google Shape;666;p78"/>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67" name="Google Shape;667;p78"/>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9"/>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Inter-Communication </a:t>
            </a:r>
            <a:endParaRPr>
              <a:solidFill>
                <a:srgbClr val="FF7A00"/>
              </a:solidFill>
              <a:latin typeface="EB Garamond"/>
              <a:ea typeface="EB Garamond"/>
              <a:cs typeface="EB Garamond"/>
              <a:sym typeface="EB Garamond"/>
            </a:endParaRPr>
          </a:p>
        </p:txBody>
      </p:sp>
      <p:sp>
        <p:nvSpPr>
          <p:cNvPr id="673" name="Google Shape;673;p7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674" name="Google Shape;674;p79"/>
          <p:cNvSpPr txBox="1"/>
          <p:nvPr/>
        </p:nvSpPr>
        <p:spPr>
          <a:xfrm>
            <a:off x="275850" y="8993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There can be a need for servers from two subnets to speak with each other.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So you can create a route that can allow communication between two subnets.</a:t>
            </a:r>
            <a:endParaRPr sz="1800">
              <a:solidFill>
                <a:srgbClr val="666666"/>
              </a:solidFill>
              <a:latin typeface="EB Garamond"/>
              <a:ea typeface="EB Garamond"/>
              <a:cs typeface="EB Garamond"/>
              <a:sym typeface="EB Garamond"/>
            </a:endParaRPr>
          </a:p>
        </p:txBody>
      </p:sp>
      <p:sp>
        <p:nvSpPr>
          <p:cNvPr id="675" name="Google Shape;675;p79"/>
          <p:cNvSpPr/>
          <p:nvPr/>
        </p:nvSpPr>
        <p:spPr>
          <a:xfrm>
            <a:off x="3218056" y="3248499"/>
            <a:ext cx="2307600" cy="14697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76" name="Google Shape;676;p79"/>
          <p:cNvSpPr/>
          <p:nvPr/>
        </p:nvSpPr>
        <p:spPr>
          <a:xfrm>
            <a:off x="3243831" y="2126999"/>
            <a:ext cx="2307600" cy="1121400"/>
          </a:xfrm>
          <a:prstGeom prst="triangle">
            <a:avLst>
              <a:gd fmla="val 50000"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p79"/>
          <p:cNvCxnSpPr>
            <a:stCxn id="675" idx="1"/>
          </p:cNvCxnSpPr>
          <p:nvPr/>
        </p:nvCxnSpPr>
        <p:spPr>
          <a:xfrm>
            <a:off x="3218056" y="3983349"/>
            <a:ext cx="1521000" cy="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79"/>
          <p:cNvSpPr txBox="1"/>
          <p:nvPr/>
        </p:nvSpPr>
        <p:spPr>
          <a:xfrm>
            <a:off x="3527500" y="3444425"/>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1</a:t>
            </a:r>
            <a:endParaRPr/>
          </a:p>
        </p:txBody>
      </p:sp>
      <p:sp>
        <p:nvSpPr>
          <p:cNvPr id="679" name="Google Shape;679;p79"/>
          <p:cNvSpPr txBox="1"/>
          <p:nvPr/>
        </p:nvSpPr>
        <p:spPr>
          <a:xfrm>
            <a:off x="3527500" y="4122500"/>
            <a:ext cx="1688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Subnet 2</a:t>
            </a:r>
            <a:endParaRPr/>
          </a:p>
        </p:txBody>
      </p:sp>
      <p:cxnSp>
        <p:nvCxnSpPr>
          <p:cNvPr id="680" name="Google Shape;680;p79"/>
          <p:cNvCxnSpPr/>
          <p:nvPr/>
        </p:nvCxnSpPr>
        <p:spPr>
          <a:xfrm>
            <a:off x="2006293" y="34418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79"/>
          <p:cNvCxnSpPr/>
          <p:nvPr/>
        </p:nvCxnSpPr>
        <p:spPr>
          <a:xfrm>
            <a:off x="203207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79"/>
          <p:cNvCxnSpPr/>
          <p:nvPr/>
        </p:nvCxnSpPr>
        <p:spPr>
          <a:xfrm>
            <a:off x="5551418" y="3428979"/>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79"/>
          <p:cNvCxnSpPr/>
          <p:nvPr/>
        </p:nvCxnSpPr>
        <p:spPr>
          <a:xfrm>
            <a:off x="5551425" y="3787334"/>
            <a:ext cx="1211700" cy="12900"/>
          </a:xfrm>
          <a:prstGeom prst="straightConnector1">
            <a:avLst/>
          </a:prstGeom>
          <a:noFill/>
          <a:ln cap="flat" cmpd="sng" w="9525">
            <a:solidFill>
              <a:schemeClr val="dk2"/>
            </a:solidFill>
            <a:prstDash val="solid"/>
            <a:round/>
            <a:headEnd len="med" w="med" type="none"/>
            <a:tailEnd len="med" w="med" type="none"/>
          </a:ln>
        </p:spPr>
      </p:cxnSp>
      <p:cxnSp>
        <p:nvCxnSpPr>
          <p:cNvPr id="684" name="Google Shape;684;p79"/>
          <p:cNvCxnSpPr/>
          <p:nvPr/>
        </p:nvCxnSpPr>
        <p:spPr>
          <a:xfrm>
            <a:off x="4764975" y="3764175"/>
            <a:ext cx="12900" cy="528600"/>
          </a:xfrm>
          <a:prstGeom prst="straightConnector1">
            <a:avLst/>
          </a:prstGeom>
          <a:noFill/>
          <a:ln cap="flat" cmpd="sng" w="9525">
            <a:solidFill>
              <a:schemeClr val="dk2"/>
            </a:solidFill>
            <a:prstDash val="solid"/>
            <a:round/>
            <a:headEnd len="med" w="med" type="none"/>
            <a:tailEnd len="med" w="med" type="none"/>
          </a:ln>
        </p:spPr>
      </p:cxnSp>
      <p:cxnSp>
        <p:nvCxnSpPr>
          <p:cNvPr id="685" name="Google Shape;685;p79"/>
          <p:cNvCxnSpPr/>
          <p:nvPr/>
        </p:nvCxnSpPr>
        <p:spPr>
          <a:xfrm>
            <a:off x="5046273" y="3760200"/>
            <a:ext cx="12900" cy="528600"/>
          </a:xfrm>
          <a:prstGeom prst="straightConnector1">
            <a:avLst/>
          </a:prstGeom>
          <a:noFill/>
          <a:ln cap="flat" cmpd="sng" w="9525">
            <a:solidFill>
              <a:schemeClr val="dk2"/>
            </a:solidFill>
            <a:prstDash val="solid"/>
            <a:round/>
            <a:headEnd len="med" w="med" type="none"/>
            <a:tailEnd len="med" w="med" type="none"/>
          </a:ln>
        </p:spPr>
      </p:cxnSp>
      <p:cxnSp>
        <p:nvCxnSpPr>
          <p:cNvPr id="686" name="Google Shape;686;p79"/>
          <p:cNvCxnSpPr>
            <a:endCxn id="675" idx="3"/>
          </p:cNvCxnSpPr>
          <p:nvPr/>
        </p:nvCxnSpPr>
        <p:spPr>
          <a:xfrm>
            <a:off x="5074456" y="3983349"/>
            <a:ext cx="451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80"/>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Learnings </a:t>
            </a:r>
            <a:endParaRPr>
              <a:solidFill>
                <a:srgbClr val="FF7A00"/>
              </a:solidFill>
              <a:latin typeface="EB Garamond"/>
              <a:ea typeface="EB Garamond"/>
              <a:cs typeface="EB Garamond"/>
              <a:sym typeface="EB Garamond"/>
            </a:endParaRPr>
          </a:p>
        </p:txBody>
      </p:sp>
      <p:sp>
        <p:nvSpPr>
          <p:cNvPr id="692" name="Google Shape;692;p80"/>
          <p:cNvSpPr txBox="1"/>
          <p:nvPr/>
        </p:nvSpPr>
        <p:spPr>
          <a:xfrm>
            <a:off x="275850" y="899300"/>
            <a:ext cx="88683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Every EC2 instance that we create should be under a 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EC2 instance launched in a VPC will be protected or not protected based on configuration of 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Architecture changes when you go into more technical aspect.</a:t>
            </a:r>
            <a:endParaRPr sz="1800">
              <a:solidFill>
                <a:srgbClr val="666666"/>
              </a:solidFill>
              <a:latin typeface="EB Garamond"/>
              <a:ea typeface="EB Garamond"/>
              <a:cs typeface="EB Garamond"/>
              <a:sym typeface="EB Garamond"/>
            </a:endParaRPr>
          </a:p>
        </p:txBody>
      </p:sp>
      <p:pic>
        <p:nvPicPr>
          <p:cNvPr id="693" name="Google Shape;693;p80"/>
          <p:cNvPicPr preferRelativeResize="0"/>
          <p:nvPr/>
        </p:nvPicPr>
        <p:blipFill>
          <a:blip r:embed="rId3">
            <a:alphaModFix/>
          </a:blip>
          <a:stretch>
            <a:fillRect/>
          </a:stretch>
        </p:blipFill>
        <p:spPr>
          <a:xfrm>
            <a:off x="2816349" y="2474525"/>
            <a:ext cx="2728400" cy="26689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1"/>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Creating our first VPC</a:t>
            </a:r>
            <a:endParaRPr sz="3600">
              <a:solidFill>
                <a:srgbClr val="666666"/>
              </a:solidFill>
              <a:latin typeface="EB Garamond"/>
              <a:ea typeface="EB Garamond"/>
              <a:cs typeface="EB Garamond"/>
              <a:sym typeface="EB Garamond"/>
            </a:endParaRPr>
          </a:p>
        </p:txBody>
      </p:sp>
      <p:sp>
        <p:nvSpPr>
          <p:cNvPr id="699" name="Google Shape;699;p8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start!</a:t>
            </a:r>
            <a:endParaRPr>
              <a:solidFill>
                <a:srgbClr val="FF7A00"/>
              </a:solidFill>
              <a:latin typeface="EB Garamond"/>
              <a:ea typeface="EB Garamond"/>
              <a:cs typeface="EB Garamond"/>
              <a:sym typeface="EB Garamond"/>
            </a:endParaRPr>
          </a:p>
        </p:txBody>
      </p:sp>
      <p:cxnSp>
        <p:nvCxnSpPr>
          <p:cNvPr id="700" name="Google Shape;700;p8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01" name="Google Shape;701;p8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Revising Basics of VPC</a:t>
            </a:r>
            <a:endParaRPr>
              <a:solidFill>
                <a:srgbClr val="FF7A00"/>
              </a:solidFill>
              <a:latin typeface="EB Garamond"/>
              <a:ea typeface="EB Garamond"/>
              <a:cs typeface="EB Garamond"/>
              <a:sym typeface="EB Garamond"/>
            </a:endParaRPr>
          </a:p>
        </p:txBody>
      </p:sp>
      <p:sp>
        <p:nvSpPr>
          <p:cNvPr id="707" name="Google Shape;707;p8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08" name="Google Shape;708;p82"/>
          <p:cNvSpPr txBox="1"/>
          <p:nvPr/>
        </p:nvSpPr>
        <p:spPr>
          <a:xfrm>
            <a:off x="265800" y="7876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Amazon Virtual Private Cloud (Amazon VPC) enables you to launch AWS resources into a virtual network that you've defined.</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74EA7"/>
                </a:solidFill>
                <a:latin typeface="EB Garamond"/>
                <a:ea typeface="EB Garamond"/>
                <a:cs typeface="EB Garamond"/>
                <a:sym typeface="EB Garamond"/>
              </a:rPr>
              <a:t>EC2 instances inside VPC will be able to communicate to each other using private network.</a:t>
            </a:r>
            <a:endParaRPr sz="1800">
              <a:solidFill>
                <a:srgbClr val="674EA7"/>
              </a:solidFill>
              <a:latin typeface="EB Garamond"/>
              <a:ea typeface="EB Garamond"/>
              <a:cs typeface="EB Garamond"/>
              <a:sym typeface="EB Garamond"/>
            </a:endParaRPr>
          </a:p>
        </p:txBody>
      </p:sp>
      <p:sp>
        <p:nvSpPr>
          <p:cNvPr id="709" name="Google Shape;709;p82"/>
          <p:cNvSpPr/>
          <p:nvPr/>
        </p:nvSpPr>
        <p:spPr>
          <a:xfrm>
            <a:off x="2290800" y="2304963"/>
            <a:ext cx="4030800" cy="1701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2"/>
          <p:cNvSpPr txBox="1"/>
          <p:nvPr/>
        </p:nvSpPr>
        <p:spPr>
          <a:xfrm>
            <a:off x="3445825" y="4110613"/>
            <a:ext cx="1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  - 10.77.0.0/16</a:t>
            </a:r>
            <a:endParaRPr/>
          </a:p>
        </p:txBody>
      </p:sp>
      <p:pic>
        <p:nvPicPr>
          <p:cNvPr id="711" name="Google Shape;711;p82"/>
          <p:cNvPicPr preferRelativeResize="0"/>
          <p:nvPr/>
        </p:nvPicPr>
        <p:blipFill>
          <a:blip r:embed="rId3">
            <a:alphaModFix/>
          </a:blip>
          <a:stretch>
            <a:fillRect/>
          </a:stretch>
        </p:blipFill>
        <p:spPr>
          <a:xfrm>
            <a:off x="2812268" y="2759013"/>
            <a:ext cx="797582" cy="793200"/>
          </a:xfrm>
          <a:prstGeom prst="rect">
            <a:avLst/>
          </a:prstGeom>
          <a:noFill/>
          <a:ln>
            <a:noFill/>
          </a:ln>
        </p:spPr>
      </p:pic>
      <p:pic>
        <p:nvPicPr>
          <p:cNvPr id="712" name="Google Shape;712;p82"/>
          <p:cNvPicPr preferRelativeResize="0"/>
          <p:nvPr/>
        </p:nvPicPr>
        <p:blipFill>
          <a:blip r:embed="rId3">
            <a:alphaModFix/>
          </a:blip>
          <a:stretch>
            <a:fillRect/>
          </a:stretch>
        </p:blipFill>
        <p:spPr>
          <a:xfrm>
            <a:off x="4909843" y="2759013"/>
            <a:ext cx="797582" cy="793200"/>
          </a:xfrm>
          <a:prstGeom prst="rect">
            <a:avLst/>
          </a:prstGeom>
          <a:noFill/>
          <a:ln>
            <a:noFill/>
          </a:ln>
        </p:spPr>
      </p:pic>
      <p:cxnSp>
        <p:nvCxnSpPr>
          <p:cNvPr id="713" name="Google Shape;713;p82"/>
          <p:cNvCxnSpPr/>
          <p:nvPr/>
        </p:nvCxnSpPr>
        <p:spPr>
          <a:xfrm>
            <a:off x="3717450" y="3155600"/>
            <a:ext cx="1084800" cy="0"/>
          </a:xfrm>
          <a:prstGeom prst="straightConnector1">
            <a:avLst/>
          </a:prstGeom>
          <a:noFill/>
          <a:ln cap="flat" cmpd="sng" w="9525">
            <a:solidFill>
              <a:schemeClr val="dk2"/>
            </a:solidFill>
            <a:prstDash val="solid"/>
            <a:round/>
            <a:headEnd len="med" w="med" type="stealth"/>
            <a:tailEnd len="med" w="med" type="stealth"/>
          </a:ln>
        </p:spPr>
      </p:cxnSp>
      <p:sp>
        <p:nvSpPr>
          <p:cNvPr id="714" name="Google Shape;714;p82"/>
          <p:cNvSpPr txBox="1"/>
          <p:nvPr/>
        </p:nvSpPr>
        <p:spPr>
          <a:xfrm>
            <a:off x="2740075" y="3552200"/>
            <a:ext cx="1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10.77.0.5</a:t>
            </a:r>
            <a:endParaRPr/>
          </a:p>
        </p:txBody>
      </p:sp>
      <p:sp>
        <p:nvSpPr>
          <p:cNvPr id="715" name="Google Shape;715;p82"/>
          <p:cNvSpPr txBox="1"/>
          <p:nvPr/>
        </p:nvSpPr>
        <p:spPr>
          <a:xfrm>
            <a:off x="4909850" y="3552200"/>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10.77.0.6</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0" st="0"/>
                                            </p:txEl>
                                          </p:spTgt>
                                        </p:tgtEl>
                                        <p:attrNameLst>
                                          <p:attrName>style.visibility</p:attrName>
                                        </p:attrNameLst>
                                      </p:cBhvr>
                                      <p:to>
                                        <p:strVal val="visible"/>
                                      </p:to>
                                    </p:set>
                                    <p:animEffect filter="fade" transition="in">
                                      <p:cBhvr>
                                        <p:cTn dur="1000"/>
                                        <p:tgtEl>
                                          <p:spTgt spid="7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1" st="1"/>
                                            </p:txEl>
                                          </p:spTgt>
                                        </p:tgtEl>
                                        <p:attrNameLst>
                                          <p:attrName>style.visibility</p:attrName>
                                        </p:attrNameLst>
                                      </p:cBhvr>
                                      <p:to>
                                        <p:strVal val="visible"/>
                                      </p:to>
                                    </p:set>
                                    <p:animEffect filter="fade" transition="in">
                                      <p:cBhvr>
                                        <p:cTn dur="1000"/>
                                        <p:tgtEl>
                                          <p:spTgt spid="7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8">
                                            <p:txEl>
                                              <p:pRg end="2" st="2"/>
                                            </p:txEl>
                                          </p:spTgt>
                                        </p:tgtEl>
                                        <p:attrNameLst>
                                          <p:attrName>style.visibility</p:attrName>
                                        </p:attrNameLst>
                                      </p:cBhvr>
                                      <p:to>
                                        <p:strVal val="visible"/>
                                      </p:to>
                                    </p:set>
                                    <p:animEffect filter="fade" transition="in">
                                      <p:cBhvr>
                                        <p:cTn dur="1000"/>
                                        <p:tgtEl>
                                          <p:spTgt spid="7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10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83"/>
          <p:cNvPicPr preferRelativeResize="0"/>
          <p:nvPr/>
        </p:nvPicPr>
        <p:blipFill>
          <a:blip r:embed="rId3">
            <a:alphaModFix/>
          </a:blip>
          <a:stretch>
            <a:fillRect/>
          </a:stretch>
        </p:blipFill>
        <p:spPr>
          <a:xfrm>
            <a:off x="2364050" y="2092450"/>
            <a:ext cx="3524250" cy="2286000"/>
          </a:xfrm>
          <a:prstGeom prst="rect">
            <a:avLst/>
          </a:prstGeom>
          <a:noFill/>
          <a:ln>
            <a:noFill/>
          </a:ln>
        </p:spPr>
      </p:pic>
      <p:sp>
        <p:nvSpPr>
          <p:cNvPr id="721" name="Google Shape;721;p8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Today’s Practical</a:t>
            </a:r>
            <a:endParaRPr>
              <a:solidFill>
                <a:srgbClr val="FF7A00"/>
              </a:solidFill>
              <a:latin typeface="EB Garamond"/>
              <a:ea typeface="EB Garamond"/>
              <a:cs typeface="EB Garamond"/>
              <a:sym typeface="EB Garamond"/>
            </a:endParaRPr>
          </a:p>
        </p:txBody>
      </p:sp>
      <p:sp>
        <p:nvSpPr>
          <p:cNvPr id="722" name="Google Shape;722;p8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23" name="Google Shape;723;p83"/>
          <p:cNvSpPr txBox="1"/>
          <p:nvPr/>
        </p:nvSpPr>
        <p:spPr>
          <a:xfrm>
            <a:off x="275850" y="787600"/>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Name: </a:t>
            </a:r>
            <a:r>
              <a:rPr lang="en" sz="1800">
                <a:solidFill>
                  <a:srgbClr val="1155CC"/>
                </a:solidFill>
                <a:latin typeface="EB Garamond"/>
                <a:ea typeface="EB Garamond"/>
                <a:cs typeface="EB Garamond"/>
                <a:sym typeface="EB Garamond"/>
              </a:rPr>
              <a:t>demo-vpc</a:t>
            </a:r>
            <a:endParaRPr sz="1800">
              <a:solidFill>
                <a:srgbClr val="1155CC"/>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IPv4 CIDR Block: </a:t>
            </a:r>
            <a:r>
              <a:rPr lang="en" sz="1800">
                <a:solidFill>
                  <a:srgbClr val="674EA7"/>
                </a:solidFill>
                <a:latin typeface="EB Garamond"/>
                <a:ea typeface="EB Garamond"/>
                <a:cs typeface="EB Garamond"/>
                <a:sym typeface="EB Garamond"/>
              </a:rPr>
              <a:t>10.77.0.0/16</a:t>
            </a:r>
            <a:endParaRPr sz="1800">
              <a:solidFill>
                <a:srgbClr val="674EA7"/>
              </a:solidFill>
              <a:latin typeface="EB Garamond"/>
              <a:ea typeface="EB Garamond"/>
              <a:cs typeface="EB Garamond"/>
              <a:sym typeface="EB Garamond"/>
            </a:endParaRPr>
          </a:p>
        </p:txBody>
      </p:sp>
      <p:pic>
        <p:nvPicPr>
          <p:cNvPr id="724" name="Google Shape;724;p83"/>
          <p:cNvPicPr preferRelativeResize="0"/>
          <p:nvPr/>
        </p:nvPicPr>
        <p:blipFill>
          <a:blip r:embed="rId4">
            <a:alphaModFix/>
          </a:blip>
          <a:stretch>
            <a:fillRect/>
          </a:stretch>
        </p:blipFill>
        <p:spPr>
          <a:xfrm>
            <a:off x="2364044" y="2092450"/>
            <a:ext cx="404150" cy="404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39" name="Google Shape;139;p30"/>
          <p:cNvSpPr txBox="1"/>
          <p:nvPr>
            <p:ph idx="1" type="subTitle"/>
          </p:nvPr>
        </p:nvSpPr>
        <p:spPr>
          <a:xfrm>
            <a:off x="182275" y="182325"/>
            <a:ext cx="8612400" cy="34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Pay as you go Model</a:t>
            </a:r>
            <a:endParaRPr>
              <a:solidFill>
                <a:srgbClr val="FF7A00"/>
              </a:solidFill>
              <a:latin typeface="EB Garamond"/>
              <a:ea typeface="EB Garamond"/>
              <a:cs typeface="EB Garamond"/>
              <a:sym typeface="EB Garamond"/>
            </a:endParaRPr>
          </a:p>
        </p:txBody>
      </p:sp>
      <p:sp>
        <p:nvSpPr>
          <p:cNvPr id="140" name="Google Shape;140;p30"/>
          <p:cNvSpPr txBox="1"/>
          <p:nvPr/>
        </p:nvSpPr>
        <p:spPr>
          <a:xfrm>
            <a:off x="263725" y="937025"/>
            <a:ext cx="8091600" cy="187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C0000"/>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Pay as you consume model allows organizations to scale their resources well and only pay for what they have used.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Generally, the model works based on hourly costs.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This model is terrific especially due to AWS Marketplace support.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a:p>
        </p:txBody>
      </p:sp>
      <p:sp>
        <p:nvSpPr>
          <p:cNvPr id="141" name="Google Shape;141;p30"/>
          <p:cNvSpPr/>
          <p:nvPr/>
        </p:nvSpPr>
        <p:spPr>
          <a:xfrm>
            <a:off x="1711100" y="3335650"/>
            <a:ext cx="1374900" cy="1201800"/>
          </a:xfrm>
          <a:prstGeom prst="rect">
            <a:avLst/>
          </a:prstGeom>
          <a:solidFill>
            <a:srgbClr val="6FA8D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EFEF"/>
                </a:solidFill>
              </a:rPr>
              <a:t> Old Bill Utility</a:t>
            </a:r>
            <a:endParaRPr>
              <a:solidFill>
                <a:srgbClr val="EFEFEF"/>
              </a:solidFill>
            </a:endParaRPr>
          </a:p>
        </p:txBody>
      </p:sp>
      <p:sp>
        <p:nvSpPr>
          <p:cNvPr id="142" name="Google Shape;142;p30"/>
          <p:cNvSpPr/>
          <p:nvPr/>
        </p:nvSpPr>
        <p:spPr>
          <a:xfrm>
            <a:off x="5184225" y="3686950"/>
            <a:ext cx="1650000" cy="4992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FEFEF"/>
                </a:solidFill>
              </a:rPr>
              <a:t>     Newer Bill</a:t>
            </a:r>
            <a:endParaRPr>
              <a:solidFill>
                <a:srgbClr val="EFEFEF"/>
              </a:solidFill>
            </a:endParaRPr>
          </a:p>
        </p:txBody>
      </p:sp>
      <p:cxnSp>
        <p:nvCxnSpPr>
          <p:cNvPr id="143" name="Google Shape;143;p30"/>
          <p:cNvCxnSpPr/>
          <p:nvPr/>
        </p:nvCxnSpPr>
        <p:spPr>
          <a:xfrm flipH="1" rot="10800000">
            <a:off x="3432400" y="3967100"/>
            <a:ext cx="1487100" cy="102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4"/>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Note</a:t>
            </a:r>
            <a:endParaRPr>
              <a:solidFill>
                <a:srgbClr val="FF7A00"/>
              </a:solidFill>
              <a:latin typeface="EB Garamond"/>
              <a:ea typeface="EB Garamond"/>
              <a:cs typeface="EB Garamond"/>
              <a:sym typeface="EB Garamond"/>
            </a:endParaRPr>
          </a:p>
        </p:txBody>
      </p:sp>
      <p:sp>
        <p:nvSpPr>
          <p:cNvPr id="730" name="Google Shape;730;p8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31" name="Google Shape;731;p84"/>
          <p:cNvSpPr txBox="1"/>
          <p:nvPr/>
        </p:nvSpPr>
        <p:spPr>
          <a:xfrm>
            <a:off x="265800" y="1081675"/>
            <a:ext cx="8612400" cy="12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Every region in AWS has a default VPC with CIDR range of 172.31.0.0/16.</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This allows customers to start launching EC2 without having to manually create a VPC.</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5"/>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Creating Subnets</a:t>
            </a:r>
            <a:endParaRPr sz="4800">
              <a:solidFill>
                <a:srgbClr val="666666"/>
              </a:solidFill>
              <a:latin typeface="EB Garamond"/>
              <a:ea typeface="EB Garamond"/>
              <a:cs typeface="EB Garamond"/>
              <a:sym typeface="EB Garamond"/>
            </a:endParaRPr>
          </a:p>
        </p:txBody>
      </p:sp>
      <p:sp>
        <p:nvSpPr>
          <p:cNvPr id="737" name="Google Shape;737;p85"/>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Let’s create Subnetworks</a:t>
            </a:r>
            <a:endParaRPr>
              <a:solidFill>
                <a:srgbClr val="FF7A00"/>
              </a:solidFill>
              <a:latin typeface="EB Garamond"/>
              <a:ea typeface="EB Garamond"/>
              <a:cs typeface="EB Garamond"/>
              <a:sym typeface="EB Garamond"/>
            </a:endParaRPr>
          </a:p>
        </p:txBody>
      </p:sp>
      <p:cxnSp>
        <p:nvCxnSpPr>
          <p:cNvPr id="738" name="Google Shape;738;p85"/>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739" name="Google Shape;739;p85"/>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86"/>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Creating Subnetworks - Analogy </a:t>
            </a:r>
            <a:endParaRPr>
              <a:solidFill>
                <a:srgbClr val="FF7A00"/>
              </a:solidFill>
              <a:latin typeface="EB Garamond"/>
              <a:ea typeface="EB Garamond"/>
              <a:cs typeface="EB Garamond"/>
              <a:sym typeface="EB Garamond"/>
            </a:endParaRPr>
          </a:p>
        </p:txBody>
      </p:sp>
      <p:sp>
        <p:nvSpPr>
          <p:cNvPr id="745" name="Google Shape;745;p8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46" name="Google Shape;746;p86"/>
          <p:cNvSpPr/>
          <p:nvPr/>
        </p:nvSpPr>
        <p:spPr>
          <a:xfrm>
            <a:off x="448895" y="2376521"/>
            <a:ext cx="2272500" cy="150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VPC (0-100)</a:t>
            </a:r>
            <a:endParaRPr/>
          </a:p>
        </p:txBody>
      </p:sp>
      <p:sp>
        <p:nvSpPr>
          <p:cNvPr id="747" name="Google Shape;747;p86"/>
          <p:cNvSpPr/>
          <p:nvPr/>
        </p:nvSpPr>
        <p:spPr>
          <a:xfrm>
            <a:off x="3678070" y="2376521"/>
            <a:ext cx="2272500" cy="150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8" name="Google Shape;748;p86"/>
          <p:cNvCxnSpPr>
            <a:stCxn id="747" idx="1"/>
            <a:endCxn id="747" idx="3"/>
          </p:cNvCxnSpPr>
          <p:nvPr/>
        </p:nvCxnSpPr>
        <p:spPr>
          <a:xfrm>
            <a:off x="3678070" y="3128171"/>
            <a:ext cx="2272500" cy="0"/>
          </a:xfrm>
          <a:prstGeom prst="straightConnector1">
            <a:avLst/>
          </a:prstGeom>
          <a:noFill/>
          <a:ln cap="flat" cmpd="sng" w="9525">
            <a:solidFill>
              <a:schemeClr val="dk2"/>
            </a:solidFill>
            <a:prstDash val="solid"/>
            <a:round/>
            <a:headEnd len="med" w="med" type="none"/>
            <a:tailEnd len="med" w="med" type="none"/>
          </a:ln>
        </p:spPr>
      </p:cxnSp>
      <p:sp>
        <p:nvSpPr>
          <p:cNvPr id="749" name="Google Shape;749;p86"/>
          <p:cNvSpPr txBox="1"/>
          <p:nvPr/>
        </p:nvSpPr>
        <p:spPr>
          <a:xfrm>
            <a:off x="4030645" y="2571758"/>
            <a:ext cx="164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Subnet 1 (1-50)</a:t>
            </a:r>
            <a:endParaRPr/>
          </a:p>
        </p:txBody>
      </p:sp>
      <p:sp>
        <p:nvSpPr>
          <p:cNvPr id="750" name="Google Shape;750;p86"/>
          <p:cNvSpPr txBox="1"/>
          <p:nvPr/>
        </p:nvSpPr>
        <p:spPr>
          <a:xfrm>
            <a:off x="3893545" y="3284408"/>
            <a:ext cx="192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Subnet 2 (51-100) </a:t>
            </a:r>
            <a:endParaRPr/>
          </a:p>
        </p:txBody>
      </p:sp>
      <p:pic>
        <p:nvPicPr>
          <p:cNvPr id="751" name="Google Shape;751;p86"/>
          <p:cNvPicPr preferRelativeResize="0"/>
          <p:nvPr/>
        </p:nvPicPr>
        <p:blipFill>
          <a:blip r:embed="rId3">
            <a:alphaModFix/>
          </a:blip>
          <a:stretch>
            <a:fillRect/>
          </a:stretch>
        </p:blipFill>
        <p:spPr>
          <a:xfrm>
            <a:off x="6191820" y="2541358"/>
            <a:ext cx="461000" cy="461000"/>
          </a:xfrm>
          <a:prstGeom prst="rect">
            <a:avLst/>
          </a:prstGeom>
          <a:noFill/>
          <a:ln>
            <a:noFill/>
          </a:ln>
        </p:spPr>
      </p:pic>
      <p:cxnSp>
        <p:nvCxnSpPr>
          <p:cNvPr id="752" name="Google Shape;752;p86"/>
          <p:cNvCxnSpPr/>
          <p:nvPr/>
        </p:nvCxnSpPr>
        <p:spPr>
          <a:xfrm>
            <a:off x="2833545" y="3088858"/>
            <a:ext cx="636000" cy="0"/>
          </a:xfrm>
          <a:prstGeom prst="straightConnector1">
            <a:avLst/>
          </a:prstGeom>
          <a:noFill/>
          <a:ln cap="flat" cmpd="sng" w="9525">
            <a:solidFill>
              <a:schemeClr val="dk2"/>
            </a:solidFill>
            <a:prstDash val="solid"/>
            <a:round/>
            <a:headEnd len="med" w="med" type="none"/>
            <a:tailEnd len="med" w="med" type="stealth"/>
          </a:ln>
        </p:spPr>
      </p:cxnSp>
      <p:pic>
        <p:nvPicPr>
          <p:cNvPr id="753" name="Google Shape;753;p86"/>
          <p:cNvPicPr preferRelativeResize="0"/>
          <p:nvPr/>
        </p:nvPicPr>
        <p:blipFill>
          <a:blip r:embed="rId3">
            <a:alphaModFix/>
          </a:blip>
          <a:stretch>
            <a:fillRect/>
          </a:stretch>
        </p:blipFill>
        <p:spPr>
          <a:xfrm>
            <a:off x="7111070" y="2541358"/>
            <a:ext cx="461000" cy="461000"/>
          </a:xfrm>
          <a:prstGeom prst="rect">
            <a:avLst/>
          </a:prstGeom>
          <a:noFill/>
          <a:ln>
            <a:noFill/>
          </a:ln>
        </p:spPr>
      </p:pic>
      <p:pic>
        <p:nvPicPr>
          <p:cNvPr id="754" name="Google Shape;754;p86"/>
          <p:cNvPicPr preferRelativeResize="0"/>
          <p:nvPr/>
        </p:nvPicPr>
        <p:blipFill>
          <a:blip r:embed="rId3">
            <a:alphaModFix/>
          </a:blip>
          <a:stretch>
            <a:fillRect/>
          </a:stretch>
        </p:blipFill>
        <p:spPr>
          <a:xfrm>
            <a:off x="6234770" y="3284408"/>
            <a:ext cx="461000" cy="461000"/>
          </a:xfrm>
          <a:prstGeom prst="rect">
            <a:avLst/>
          </a:prstGeom>
          <a:noFill/>
          <a:ln>
            <a:noFill/>
          </a:ln>
        </p:spPr>
      </p:pic>
      <p:pic>
        <p:nvPicPr>
          <p:cNvPr id="755" name="Google Shape;755;p86"/>
          <p:cNvPicPr preferRelativeResize="0"/>
          <p:nvPr/>
        </p:nvPicPr>
        <p:blipFill>
          <a:blip r:embed="rId3">
            <a:alphaModFix/>
          </a:blip>
          <a:stretch>
            <a:fillRect/>
          </a:stretch>
        </p:blipFill>
        <p:spPr>
          <a:xfrm>
            <a:off x="7116995" y="3284408"/>
            <a:ext cx="461000" cy="461000"/>
          </a:xfrm>
          <a:prstGeom prst="rect">
            <a:avLst/>
          </a:prstGeom>
          <a:noFill/>
          <a:ln>
            <a:noFill/>
          </a:ln>
        </p:spPr>
      </p:pic>
      <p:sp>
        <p:nvSpPr>
          <p:cNvPr id="756" name="Google Shape;756;p86"/>
          <p:cNvSpPr txBox="1"/>
          <p:nvPr/>
        </p:nvSpPr>
        <p:spPr>
          <a:xfrm>
            <a:off x="6298620" y="2958821"/>
            <a:ext cx="33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1</a:t>
            </a:r>
            <a:endParaRPr b="1" sz="1000"/>
          </a:p>
        </p:txBody>
      </p:sp>
      <p:sp>
        <p:nvSpPr>
          <p:cNvPr id="757" name="Google Shape;757;p86"/>
          <p:cNvSpPr txBox="1"/>
          <p:nvPr/>
        </p:nvSpPr>
        <p:spPr>
          <a:xfrm>
            <a:off x="7168195" y="2958821"/>
            <a:ext cx="33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15</a:t>
            </a:r>
            <a:endParaRPr b="1" sz="1000"/>
          </a:p>
        </p:txBody>
      </p:sp>
      <p:sp>
        <p:nvSpPr>
          <p:cNvPr id="758" name="Google Shape;758;p86"/>
          <p:cNvSpPr txBox="1"/>
          <p:nvPr/>
        </p:nvSpPr>
        <p:spPr>
          <a:xfrm>
            <a:off x="6298620" y="3745396"/>
            <a:ext cx="33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55</a:t>
            </a:r>
            <a:endParaRPr b="1" sz="1000"/>
          </a:p>
        </p:txBody>
      </p:sp>
      <p:sp>
        <p:nvSpPr>
          <p:cNvPr id="759" name="Google Shape;759;p86"/>
          <p:cNvSpPr txBox="1"/>
          <p:nvPr/>
        </p:nvSpPr>
        <p:spPr>
          <a:xfrm>
            <a:off x="7168195" y="3745396"/>
            <a:ext cx="333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84</a:t>
            </a:r>
            <a:endParaRPr b="1" sz="1000"/>
          </a:p>
        </p:txBody>
      </p:sp>
      <p:sp>
        <p:nvSpPr>
          <p:cNvPr id="760" name="Google Shape;760;p86"/>
          <p:cNvSpPr txBox="1"/>
          <p:nvPr/>
        </p:nvSpPr>
        <p:spPr>
          <a:xfrm>
            <a:off x="406075" y="757500"/>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Each subnet has its own set of range that is derived from the larger VPC range.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7"/>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  Creating Subnetworks - Technical</a:t>
            </a:r>
            <a:endParaRPr>
              <a:solidFill>
                <a:srgbClr val="FF7A00"/>
              </a:solidFill>
              <a:latin typeface="EB Garamond"/>
              <a:ea typeface="EB Garamond"/>
              <a:cs typeface="EB Garamond"/>
              <a:sym typeface="EB Garamond"/>
            </a:endParaRPr>
          </a:p>
        </p:txBody>
      </p:sp>
      <p:sp>
        <p:nvSpPr>
          <p:cNvPr id="766" name="Google Shape;766;p87"/>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767" name="Google Shape;767;p87"/>
          <p:cNvSpPr/>
          <p:nvPr/>
        </p:nvSpPr>
        <p:spPr>
          <a:xfrm>
            <a:off x="832325" y="1847988"/>
            <a:ext cx="2272500" cy="150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VPC (10.77.0.0/16)</a:t>
            </a:r>
            <a:endParaRPr/>
          </a:p>
        </p:txBody>
      </p:sp>
      <p:sp>
        <p:nvSpPr>
          <p:cNvPr id="768" name="Google Shape;768;p87"/>
          <p:cNvSpPr/>
          <p:nvPr/>
        </p:nvSpPr>
        <p:spPr>
          <a:xfrm>
            <a:off x="4061500" y="1847988"/>
            <a:ext cx="2272500" cy="1503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9" name="Google Shape;769;p87"/>
          <p:cNvCxnSpPr>
            <a:stCxn id="768" idx="1"/>
            <a:endCxn id="768" idx="3"/>
          </p:cNvCxnSpPr>
          <p:nvPr/>
        </p:nvCxnSpPr>
        <p:spPr>
          <a:xfrm>
            <a:off x="4061500" y="2599638"/>
            <a:ext cx="2272500" cy="0"/>
          </a:xfrm>
          <a:prstGeom prst="straightConnector1">
            <a:avLst/>
          </a:prstGeom>
          <a:noFill/>
          <a:ln cap="flat" cmpd="sng" w="9525">
            <a:solidFill>
              <a:schemeClr val="dk2"/>
            </a:solidFill>
            <a:prstDash val="solid"/>
            <a:round/>
            <a:headEnd len="med" w="med" type="none"/>
            <a:tailEnd len="med" w="med" type="none"/>
          </a:ln>
        </p:spPr>
      </p:cxnSp>
      <p:sp>
        <p:nvSpPr>
          <p:cNvPr id="770" name="Google Shape;770;p87"/>
          <p:cNvSpPr txBox="1"/>
          <p:nvPr/>
        </p:nvSpPr>
        <p:spPr>
          <a:xfrm>
            <a:off x="4276975" y="2043225"/>
            <a:ext cx="192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Subnet 1 (10.77.2.0/24)</a:t>
            </a:r>
            <a:endParaRPr sz="1300"/>
          </a:p>
        </p:txBody>
      </p:sp>
      <p:sp>
        <p:nvSpPr>
          <p:cNvPr id="771" name="Google Shape;771;p87"/>
          <p:cNvSpPr txBox="1"/>
          <p:nvPr/>
        </p:nvSpPr>
        <p:spPr>
          <a:xfrm>
            <a:off x="4276975" y="2755875"/>
            <a:ext cx="192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Subnet 2 (10.77.4.0/24)</a:t>
            </a:r>
            <a:endParaRPr/>
          </a:p>
        </p:txBody>
      </p:sp>
      <p:pic>
        <p:nvPicPr>
          <p:cNvPr id="772" name="Google Shape;772;p87"/>
          <p:cNvPicPr preferRelativeResize="0"/>
          <p:nvPr/>
        </p:nvPicPr>
        <p:blipFill>
          <a:blip r:embed="rId3">
            <a:alphaModFix/>
          </a:blip>
          <a:stretch>
            <a:fillRect/>
          </a:stretch>
        </p:blipFill>
        <p:spPr>
          <a:xfrm>
            <a:off x="6584600" y="1920350"/>
            <a:ext cx="461000" cy="461000"/>
          </a:xfrm>
          <a:prstGeom prst="rect">
            <a:avLst/>
          </a:prstGeom>
          <a:noFill/>
          <a:ln>
            <a:noFill/>
          </a:ln>
        </p:spPr>
      </p:pic>
      <p:cxnSp>
        <p:nvCxnSpPr>
          <p:cNvPr id="773" name="Google Shape;773;p87"/>
          <p:cNvCxnSpPr/>
          <p:nvPr/>
        </p:nvCxnSpPr>
        <p:spPr>
          <a:xfrm>
            <a:off x="3216975" y="2560325"/>
            <a:ext cx="636000" cy="0"/>
          </a:xfrm>
          <a:prstGeom prst="straightConnector1">
            <a:avLst/>
          </a:prstGeom>
          <a:noFill/>
          <a:ln cap="flat" cmpd="sng" w="9525">
            <a:solidFill>
              <a:schemeClr val="dk2"/>
            </a:solidFill>
            <a:prstDash val="solid"/>
            <a:round/>
            <a:headEnd len="med" w="med" type="none"/>
            <a:tailEnd len="med" w="med" type="stealth"/>
          </a:ln>
        </p:spPr>
      </p:cxnSp>
      <p:sp>
        <p:nvSpPr>
          <p:cNvPr id="774" name="Google Shape;774;p87"/>
          <p:cNvSpPr txBox="1"/>
          <p:nvPr/>
        </p:nvSpPr>
        <p:spPr>
          <a:xfrm>
            <a:off x="6448628" y="2329975"/>
            <a:ext cx="9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10.77.2.5</a:t>
            </a:r>
            <a:endParaRPr b="1" sz="1000"/>
          </a:p>
        </p:txBody>
      </p:sp>
      <p:sp>
        <p:nvSpPr>
          <p:cNvPr id="775" name="Google Shape;775;p87"/>
          <p:cNvSpPr txBox="1"/>
          <p:nvPr/>
        </p:nvSpPr>
        <p:spPr>
          <a:xfrm>
            <a:off x="6476550" y="3227975"/>
            <a:ext cx="78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t>10.77.4.5</a:t>
            </a:r>
            <a:endParaRPr b="1" sz="1000"/>
          </a:p>
        </p:txBody>
      </p:sp>
      <p:pic>
        <p:nvPicPr>
          <p:cNvPr id="776" name="Google Shape;776;p87"/>
          <p:cNvPicPr preferRelativeResize="0"/>
          <p:nvPr/>
        </p:nvPicPr>
        <p:blipFill>
          <a:blip r:embed="rId3">
            <a:alphaModFix/>
          </a:blip>
          <a:stretch>
            <a:fillRect/>
          </a:stretch>
        </p:blipFill>
        <p:spPr>
          <a:xfrm>
            <a:off x="6584600" y="2717825"/>
            <a:ext cx="461000" cy="461000"/>
          </a:xfrm>
          <a:prstGeom prst="rect">
            <a:avLst/>
          </a:prstGeom>
          <a:noFill/>
          <a:ln>
            <a:noFill/>
          </a:ln>
        </p:spPr>
      </p:pic>
      <p:sp>
        <p:nvSpPr>
          <p:cNvPr id="777" name="Google Shape;777;p87"/>
          <p:cNvSpPr txBox="1"/>
          <p:nvPr/>
        </p:nvSpPr>
        <p:spPr>
          <a:xfrm>
            <a:off x="766925" y="3510550"/>
            <a:ext cx="24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/16 = 65536 IP Addresses</a:t>
            </a:r>
            <a:endParaRPr/>
          </a:p>
        </p:txBody>
      </p:sp>
      <p:sp>
        <p:nvSpPr>
          <p:cNvPr id="778" name="Google Shape;778;p87"/>
          <p:cNvSpPr txBox="1"/>
          <p:nvPr/>
        </p:nvSpPr>
        <p:spPr>
          <a:xfrm>
            <a:off x="4130125" y="3510550"/>
            <a:ext cx="22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/24 = 256 IP Addresses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1000"/>
                                        <p:tgtEl>
                                          <p:spTgt spid="776"/>
                                        </p:tgtEl>
                                      </p:cBhvr>
                                    </p:animEffect>
                                  </p:childTnLst>
                                </p:cTn>
                              </p:par>
                              <p:par>
                                <p:cTn fill="hold" nodeType="with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1000"/>
                                        <p:tgtEl>
                                          <p:spTgt spid="7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8"/>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Creating Subnet Process</a:t>
            </a:r>
            <a:endParaRPr>
              <a:solidFill>
                <a:srgbClr val="FF7A00"/>
              </a:solidFill>
              <a:latin typeface="EB Garamond"/>
              <a:ea typeface="EB Garamond"/>
              <a:cs typeface="EB Garamond"/>
              <a:sym typeface="EB Garamond"/>
            </a:endParaRPr>
          </a:p>
        </p:txBody>
      </p:sp>
      <p:sp>
        <p:nvSpPr>
          <p:cNvPr id="784" name="Google Shape;784;p88"/>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When you create a subnet, following are some of the important setting that need to be configured.</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785" name="Google Shape;785;p88"/>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graphicFrame>
        <p:nvGraphicFramePr>
          <p:cNvPr id="786" name="Google Shape;786;p88"/>
          <p:cNvGraphicFramePr/>
          <p:nvPr/>
        </p:nvGraphicFramePr>
        <p:xfrm>
          <a:off x="389100" y="2076950"/>
          <a:ext cx="3000000" cy="3000000"/>
        </p:xfrm>
        <a:graphic>
          <a:graphicData uri="http://schemas.openxmlformats.org/drawingml/2006/table">
            <a:tbl>
              <a:tblPr>
                <a:noFill/>
                <a:tableStyleId>{9F30CE7F-601A-4E6D-8F60-5197F0B05BD6}</a:tableStyleId>
              </a:tblPr>
              <a:tblGrid>
                <a:gridCol w="2087350"/>
                <a:gridCol w="4936550"/>
              </a:tblGrid>
              <a:tr h="396200">
                <a:tc>
                  <a:txBody>
                    <a:bodyPr/>
                    <a:lstStyle/>
                    <a:p>
                      <a:pPr indent="0" lvl="0" marL="0" rtl="0" algn="ctr">
                        <a:spcBef>
                          <a:spcPts val="0"/>
                        </a:spcBef>
                        <a:spcAft>
                          <a:spcPts val="0"/>
                        </a:spcAft>
                        <a:buNone/>
                      </a:pPr>
                      <a:r>
                        <a:rPr b="1" lang="en"/>
                        <a:t>Setting</a:t>
                      </a:r>
                      <a:endParaRPr b="1"/>
                    </a:p>
                  </a:txBody>
                  <a:tcPr marT="91425" marB="91425" marR="91425" marL="91425"/>
                </a:tc>
                <a:tc>
                  <a:txBody>
                    <a:bodyPr/>
                    <a:lstStyle/>
                    <a:p>
                      <a:pPr indent="0" lvl="0" marL="0" rtl="0" algn="ctr">
                        <a:spcBef>
                          <a:spcPts val="0"/>
                        </a:spcBef>
                        <a:spcAft>
                          <a:spcPts val="0"/>
                        </a:spcAft>
                        <a:buNone/>
                      </a:pPr>
                      <a:r>
                        <a:rPr b="1" lang="en"/>
                        <a:t>Description</a:t>
                      </a:r>
                      <a:endParaRPr b="1"/>
                    </a:p>
                  </a:txBody>
                  <a:tcPr marT="91425" marB="91425" marR="91425" marL="91425"/>
                </a:tc>
              </a:tr>
              <a:tr h="396200">
                <a:tc>
                  <a:txBody>
                    <a:bodyPr/>
                    <a:lstStyle/>
                    <a:p>
                      <a:pPr indent="0" lvl="0" marL="0" rtl="0" algn="ctr">
                        <a:spcBef>
                          <a:spcPts val="0"/>
                        </a:spcBef>
                        <a:spcAft>
                          <a:spcPts val="0"/>
                        </a:spcAft>
                        <a:buNone/>
                      </a:pPr>
                      <a:r>
                        <a:rPr lang="en"/>
                        <a:t>VPC</a:t>
                      </a:r>
                      <a:endParaRPr/>
                    </a:p>
                  </a:txBody>
                  <a:tcPr marT="91425" marB="91425" marR="91425" marL="91425"/>
                </a:tc>
                <a:tc>
                  <a:txBody>
                    <a:bodyPr/>
                    <a:lstStyle/>
                    <a:p>
                      <a:pPr indent="0" lvl="0" marL="0" rtl="0" algn="ctr">
                        <a:spcBef>
                          <a:spcPts val="0"/>
                        </a:spcBef>
                        <a:spcAft>
                          <a:spcPts val="0"/>
                        </a:spcAft>
                        <a:buNone/>
                      </a:pPr>
                      <a:r>
                        <a:rPr lang="en"/>
                        <a:t>The VPC ID to which subnet would be associated.</a:t>
                      </a:r>
                      <a:endParaRPr/>
                    </a:p>
                  </a:txBody>
                  <a:tcPr marT="91425" marB="91425" marR="91425" marL="91425"/>
                </a:tc>
              </a:tr>
              <a:tr h="396200">
                <a:tc>
                  <a:txBody>
                    <a:bodyPr/>
                    <a:lstStyle/>
                    <a:p>
                      <a:pPr indent="0" lvl="0" marL="0" rtl="0" algn="ctr">
                        <a:spcBef>
                          <a:spcPts val="0"/>
                        </a:spcBef>
                        <a:spcAft>
                          <a:spcPts val="0"/>
                        </a:spcAft>
                        <a:buNone/>
                      </a:pPr>
                      <a:r>
                        <a:rPr lang="en"/>
                        <a:t>Availability Zone</a:t>
                      </a:r>
                      <a:endParaRPr/>
                    </a:p>
                  </a:txBody>
                  <a:tcPr marT="91425" marB="91425" marR="91425" marL="91425"/>
                </a:tc>
                <a:tc>
                  <a:txBody>
                    <a:bodyPr/>
                    <a:lstStyle/>
                    <a:p>
                      <a:pPr indent="0" lvl="0" marL="0" rtl="0" algn="ctr">
                        <a:spcBef>
                          <a:spcPts val="0"/>
                        </a:spcBef>
                        <a:spcAft>
                          <a:spcPts val="0"/>
                        </a:spcAft>
                        <a:buNone/>
                      </a:pPr>
                      <a:r>
                        <a:rPr lang="en"/>
                        <a:t>Availability zone in which subnet will reside in.</a:t>
                      </a:r>
                      <a:endParaRPr/>
                    </a:p>
                  </a:txBody>
                  <a:tcPr marT="91425" marB="91425" marR="91425" marL="91425"/>
                </a:tc>
              </a:tr>
              <a:tr h="396200">
                <a:tc>
                  <a:txBody>
                    <a:bodyPr/>
                    <a:lstStyle/>
                    <a:p>
                      <a:pPr indent="0" lvl="0" marL="0" rtl="0" algn="ctr">
                        <a:spcBef>
                          <a:spcPts val="0"/>
                        </a:spcBef>
                        <a:spcAft>
                          <a:spcPts val="0"/>
                        </a:spcAft>
                        <a:buNone/>
                      </a:pPr>
                      <a:r>
                        <a:rPr lang="en"/>
                        <a:t>IPv4 CIDR Block</a:t>
                      </a:r>
                      <a:endParaRPr/>
                    </a:p>
                  </a:txBody>
                  <a:tcPr marT="91425" marB="91425" marR="91425" marL="91425"/>
                </a:tc>
                <a:tc>
                  <a:txBody>
                    <a:bodyPr/>
                    <a:lstStyle/>
                    <a:p>
                      <a:pPr indent="0" lvl="0" marL="0" rtl="0" algn="ctr">
                        <a:spcBef>
                          <a:spcPts val="0"/>
                        </a:spcBef>
                        <a:spcAft>
                          <a:spcPts val="0"/>
                        </a:spcAft>
                        <a:buNone/>
                      </a:pPr>
                      <a:r>
                        <a:rPr lang="en"/>
                        <a:t>Smaller CIDR block from the Main VPC Range.</a:t>
                      </a:r>
                      <a:endParaRPr/>
                    </a:p>
                  </a:txBody>
                  <a:tcPr marT="91425" marB="91425" marR="91425" marL="91425"/>
                </a:tc>
              </a:tr>
              <a:tr h="396200">
                <a:tc>
                  <a:txBody>
                    <a:bodyPr/>
                    <a:lstStyle/>
                    <a:p>
                      <a:pPr indent="0" lvl="0" marL="0" rtl="0" algn="ctr">
                        <a:spcBef>
                          <a:spcPts val="0"/>
                        </a:spcBef>
                        <a:spcAft>
                          <a:spcPts val="0"/>
                        </a:spcAft>
                        <a:buNone/>
                      </a:pPr>
                      <a:r>
                        <a:rPr lang="en"/>
                        <a:t>Subnet Name</a:t>
                      </a:r>
                      <a:endParaRPr/>
                    </a:p>
                  </a:txBody>
                  <a:tcPr marT="91425" marB="91425" marR="91425" marL="91425"/>
                </a:tc>
                <a:tc>
                  <a:txBody>
                    <a:bodyPr/>
                    <a:lstStyle/>
                    <a:p>
                      <a:pPr indent="0" lvl="0" marL="0" rtl="0" algn="ctr">
                        <a:spcBef>
                          <a:spcPts val="0"/>
                        </a:spcBef>
                        <a:spcAft>
                          <a:spcPts val="0"/>
                        </a:spcAft>
                        <a:buNone/>
                      </a:pPr>
                      <a:r>
                        <a:rPr lang="en"/>
                        <a:t>Name of the Subnet.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89"/>
          <p:cNvSpPr/>
          <p:nvPr/>
        </p:nvSpPr>
        <p:spPr>
          <a:xfrm>
            <a:off x="0" y="4800600"/>
            <a:ext cx="9164100" cy="3429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792" name="Google Shape;792;p89"/>
          <p:cNvPicPr preferRelativeResize="0"/>
          <p:nvPr/>
        </p:nvPicPr>
        <p:blipFill>
          <a:blip r:embed="rId3">
            <a:alphaModFix/>
          </a:blip>
          <a:stretch>
            <a:fillRect/>
          </a:stretch>
        </p:blipFill>
        <p:spPr>
          <a:xfrm>
            <a:off x="2122875" y="718187"/>
            <a:ext cx="4426699" cy="3707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0"/>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Internet Gateway</a:t>
            </a:r>
            <a:endParaRPr sz="4800">
              <a:solidFill>
                <a:srgbClr val="666666"/>
              </a:solidFill>
              <a:latin typeface="EB Garamond"/>
              <a:ea typeface="EB Garamond"/>
              <a:cs typeface="EB Garamond"/>
              <a:sym typeface="EB Garamond"/>
            </a:endParaRPr>
          </a:p>
        </p:txBody>
      </p:sp>
      <p:sp>
        <p:nvSpPr>
          <p:cNvPr id="798" name="Google Shape;798;p90"/>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Connect to Internet</a:t>
            </a:r>
            <a:endParaRPr>
              <a:solidFill>
                <a:srgbClr val="FF7A00"/>
              </a:solidFill>
              <a:latin typeface="EB Garamond"/>
              <a:ea typeface="EB Garamond"/>
              <a:cs typeface="EB Garamond"/>
              <a:sym typeface="EB Garamond"/>
            </a:endParaRPr>
          </a:p>
        </p:txBody>
      </p:sp>
      <p:cxnSp>
        <p:nvCxnSpPr>
          <p:cNvPr id="799" name="Google Shape;799;p90"/>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00" name="Google Shape;800;p90"/>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91"/>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Simple Analogy</a:t>
            </a:r>
            <a:endParaRPr>
              <a:solidFill>
                <a:srgbClr val="FF7A00"/>
              </a:solidFill>
              <a:latin typeface="EB Garamond"/>
              <a:ea typeface="EB Garamond"/>
              <a:cs typeface="EB Garamond"/>
              <a:sym typeface="EB Garamond"/>
            </a:endParaRPr>
          </a:p>
        </p:txBody>
      </p:sp>
      <p:sp>
        <p:nvSpPr>
          <p:cNvPr id="806" name="Google Shape;806;p9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07" name="Google Shape;807;p91"/>
          <p:cNvSpPr txBox="1"/>
          <p:nvPr/>
        </p:nvSpPr>
        <p:spPr>
          <a:xfrm>
            <a:off x="452850" y="551775"/>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recently moved to a new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You have a laptop and you want to watch some Youtube videos.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But there is no Internet connectivity in your house.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pic>
        <p:nvPicPr>
          <p:cNvPr id="808" name="Google Shape;808;p91"/>
          <p:cNvPicPr preferRelativeResize="0"/>
          <p:nvPr/>
        </p:nvPicPr>
        <p:blipFill>
          <a:blip r:embed="rId3">
            <a:alphaModFix/>
          </a:blip>
          <a:stretch>
            <a:fillRect/>
          </a:stretch>
        </p:blipFill>
        <p:spPr>
          <a:xfrm>
            <a:off x="1628412" y="3173975"/>
            <a:ext cx="942900" cy="942933"/>
          </a:xfrm>
          <a:prstGeom prst="rect">
            <a:avLst/>
          </a:prstGeom>
          <a:noFill/>
          <a:ln>
            <a:noFill/>
          </a:ln>
        </p:spPr>
      </p:pic>
      <p:pic>
        <p:nvPicPr>
          <p:cNvPr id="809" name="Google Shape;809;p91"/>
          <p:cNvPicPr preferRelativeResize="0"/>
          <p:nvPr/>
        </p:nvPicPr>
        <p:blipFill>
          <a:blip r:embed="rId4">
            <a:alphaModFix/>
          </a:blip>
          <a:stretch>
            <a:fillRect/>
          </a:stretch>
        </p:blipFill>
        <p:spPr>
          <a:xfrm>
            <a:off x="4651079" y="2880350"/>
            <a:ext cx="1461525" cy="1636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0" st="0"/>
                                            </p:txEl>
                                          </p:spTgt>
                                        </p:tgtEl>
                                        <p:attrNameLst>
                                          <p:attrName>style.visibility</p:attrName>
                                        </p:attrNameLst>
                                      </p:cBhvr>
                                      <p:to>
                                        <p:strVal val="visible"/>
                                      </p:to>
                                    </p:set>
                                    <p:animEffect filter="fade" transition="in">
                                      <p:cBhvr>
                                        <p:cTn dur="1000"/>
                                        <p:tgtEl>
                                          <p:spTgt spid="8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1" st="1"/>
                                            </p:txEl>
                                          </p:spTgt>
                                        </p:tgtEl>
                                        <p:attrNameLst>
                                          <p:attrName>style.visibility</p:attrName>
                                        </p:attrNameLst>
                                      </p:cBhvr>
                                      <p:to>
                                        <p:strVal val="visible"/>
                                      </p:to>
                                    </p:set>
                                    <p:animEffect filter="fade" transition="in">
                                      <p:cBhvr>
                                        <p:cTn dur="1000"/>
                                        <p:tgtEl>
                                          <p:spTgt spid="8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2" st="2"/>
                                            </p:txEl>
                                          </p:spTgt>
                                        </p:tgtEl>
                                        <p:attrNameLst>
                                          <p:attrName>style.visibility</p:attrName>
                                        </p:attrNameLst>
                                      </p:cBhvr>
                                      <p:to>
                                        <p:strVal val="visible"/>
                                      </p:to>
                                    </p:set>
                                    <p:animEffect filter="fade" transition="in">
                                      <p:cBhvr>
                                        <p:cTn dur="1000"/>
                                        <p:tgtEl>
                                          <p:spTgt spid="80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3" st="3"/>
                                            </p:txEl>
                                          </p:spTgt>
                                        </p:tgtEl>
                                        <p:attrNameLst>
                                          <p:attrName>style.visibility</p:attrName>
                                        </p:attrNameLst>
                                      </p:cBhvr>
                                      <p:to>
                                        <p:strVal val="visible"/>
                                      </p:to>
                                    </p:set>
                                    <p:animEffect filter="fade" transition="in">
                                      <p:cBhvr>
                                        <p:cTn dur="1000"/>
                                        <p:tgtEl>
                                          <p:spTgt spid="80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4" st="4"/>
                                            </p:txEl>
                                          </p:spTgt>
                                        </p:tgtEl>
                                        <p:attrNameLst>
                                          <p:attrName>style.visibility</p:attrName>
                                        </p:attrNameLst>
                                      </p:cBhvr>
                                      <p:to>
                                        <p:strVal val="visible"/>
                                      </p:to>
                                    </p:set>
                                    <p:animEffect filter="fade" transition="in">
                                      <p:cBhvr>
                                        <p:cTn dur="1000"/>
                                        <p:tgtEl>
                                          <p:spTgt spid="80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5" st="5"/>
                                            </p:txEl>
                                          </p:spTgt>
                                        </p:tgtEl>
                                        <p:attrNameLst>
                                          <p:attrName>style.visibility</p:attrName>
                                        </p:attrNameLst>
                                      </p:cBhvr>
                                      <p:to>
                                        <p:strVal val="visible"/>
                                      </p:to>
                                    </p:set>
                                    <p:animEffect filter="fade" transition="in">
                                      <p:cBhvr>
                                        <p:cTn dur="1000"/>
                                        <p:tgtEl>
                                          <p:spTgt spid="80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xEl>
                                              <p:pRg end="6" st="6"/>
                                            </p:txEl>
                                          </p:spTgt>
                                        </p:tgtEl>
                                        <p:attrNameLst>
                                          <p:attrName>style.visibility</p:attrName>
                                        </p:attrNameLst>
                                      </p:cBhvr>
                                      <p:to>
                                        <p:strVal val="visible"/>
                                      </p:to>
                                    </p:set>
                                    <p:animEffect filter="fade" transition="in">
                                      <p:cBhvr>
                                        <p:cTn dur="1000"/>
                                        <p:tgtEl>
                                          <p:spTgt spid="80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1000"/>
                                        <p:tgtEl>
                                          <p:spTgt spid="8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92"/>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VPC Network</a:t>
            </a:r>
            <a:endParaRPr>
              <a:solidFill>
                <a:srgbClr val="FF7A00"/>
              </a:solidFill>
              <a:latin typeface="EB Garamond"/>
              <a:ea typeface="EB Garamond"/>
              <a:cs typeface="EB Garamond"/>
              <a:sym typeface="EB Garamond"/>
            </a:endParaRPr>
          </a:p>
        </p:txBody>
      </p:sp>
      <p:sp>
        <p:nvSpPr>
          <p:cNvPr id="815" name="Google Shape;815;p9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16" name="Google Shape;816;p92"/>
          <p:cNvSpPr txBox="1"/>
          <p:nvPr/>
        </p:nvSpPr>
        <p:spPr>
          <a:xfrm>
            <a:off x="275850" y="579825"/>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 EC2 instances inside VPC will be able to communicate with each other.</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They will NOT be able to connect to Internet.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
        <p:nvSpPr>
          <p:cNvPr id="817" name="Google Shape;817;p92"/>
          <p:cNvSpPr/>
          <p:nvPr/>
        </p:nvSpPr>
        <p:spPr>
          <a:xfrm>
            <a:off x="1513750" y="2258213"/>
            <a:ext cx="4030800" cy="17013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92"/>
          <p:cNvSpPr txBox="1"/>
          <p:nvPr/>
        </p:nvSpPr>
        <p:spPr>
          <a:xfrm>
            <a:off x="2668775" y="4063863"/>
            <a:ext cx="1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  - 10.77.0.0/16</a:t>
            </a:r>
            <a:endParaRPr/>
          </a:p>
        </p:txBody>
      </p:sp>
      <p:pic>
        <p:nvPicPr>
          <p:cNvPr id="819" name="Google Shape;819;p92"/>
          <p:cNvPicPr preferRelativeResize="0"/>
          <p:nvPr/>
        </p:nvPicPr>
        <p:blipFill>
          <a:blip r:embed="rId3">
            <a:alphaModFix/>
          </a:blip>
          <a:stretch>
            <a:fillRect/>
          </a:stretch>
        </p:blipFill>
        <p:spPr>
          <a:xfrm>
            <a:off x="2035218" y="2646788"/>
            <a:ext cx="797582" cy="793200"/>
          </a:xfrm>
          <a:prstGeom prst="rect">
            <a:avLst/>
          </a:prstGeom>
          <a:noFill/>
          <a:ln>
            <a:noFill/>
          </a:ln>
        </p:spPr>
      </p:pic>
      <p:pic>
        <p:nvPicPr>
          <p:cNvPr id="820" name="Google Shape;820;p92"/>
          <p:cNvPicPr preferRelativeResize="0"/>
          <p:nvPr/>
        </p:nvPicPr>
        <p:blipFill>
          <a:blip r:embed="rId3">
            <a:alphaModFix/>
          </a:blip>
          <a:stretch>
            <a:fillRect/>
          </a:stretch>
        </p:blipFill>
        <p:spPr>
          <a:xfrm>
            <a:off x="4188918" y="2646788"/>
            <a:ext cx="797582" cy="793200"/>
          </a:xfrm>
          <a:prstGeom prst="rect">
            <a:avLst/>
          </a:prstGeom>
          <a:noFill/>
          <a:ln>
            <a:noFill/>
          </a:ln>
        </p:spPr>
      </p:pic>
      <p:cxnSp>
        <p:nvCxnSpPr>
          <p:cNvPr id="821" name="Google Shape;821;p92"/>
          <p:cNvCxnSpPr/>
          <p:nvPr/>
        </p:nvCxnSpPr>
        <p:spPr>
          <a:xfrm>
            <a:off x="2940400" y="3108850"/>
            <a:ext cx="1084800" cy="0"/>
          </a:xfrm>
          <a:prstGeom prst="straightConnector1">
            <a:avLst/>
          </a:prstGeom>
          <a:noFill/>
          <a:ln cap="flat" cmpd="sng" w="9525">
            <a:solidFill>
              <a:srgbClr val="595959"/>
            </a:solidFill>
            <a:prstDash val="solid"/>
            <a:round/>
            <a:headEnd len="med" w="med" type="stealth"/>
            <a:tailEnd len="med" w="med" type="stealth"/>
          </a:ln>
        </p:spPr>
      </p:cxnSp>
      <p:sp>
        <p:nvSpPr>
          <p:cNvPr id="822" name="Google Shape;822;p92"/>
          <p:cNvSpPr txBox="1"/>
          <p:nvPr/>
        </p:nvSpPr>
        <p:spPr>
          <a:xfrm>
            <a:off x="1963025" y="3505450"/>
            <a:ext cx="1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10.77.0.5</a:t>
            </a:r>
            <a:endParaRPr/>
          </a:p>
        </p:txBody>
      </p:sp>
      <p:sp>
        <p:nvSpPr>
          <p:cNvPr id="823" name="Google Shape;823;p92"/>
          <p:cNvSpPr txBox="1"/>
          <p:nvPr/>
        </p:nvSpPr>
        <p:spPr>
          <a:xfrm>
            <a:off x="4132800" y="3505450"/>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10.77.0.6</a:t>
            </a:r>
            <a:endParaRPr/>
          </a:p>
        </p:txBody>
      </p:sp>
      <p:pic>
        <p:nvPicPr>
          <p:cNvPr id="824" name="Google Shape;824;p92"/>
          <p:cNvPicPr preferRelativeResize="0"/>
          <p:nvPr/>
        </p:nvPicPr>
        <p:blipFill>
          <a:blip r:embed="rId4">
            <a:alphaModFix/>
          </a:blip>
          <a:stretch>
            <a:fillRect/>
          </a:stretch>
        </p:blipFill>
        <p:spPr>
          <a:xfrm>
            <a:off x="6665225" y="2438623"/>
            <a:ext cx="911275" cy="911275"/>
          </a:xfrm>
          <a:prstGeom prst="rect">
            <a:avLst/>
          </a:prstGeom>
          <a:noFill/>
          <a:ln>
            <a:noFill/>
          </a:ln>
        </p:spPr>
      </p:pic>
      <p:sp>
        <p:nvSpPr>
          <p:cNvPr id="825" name="Google Shape;825;p92"/>
          <p:cNvSpPr txBox="1"/>
          <p:nvPr/>
        </p:nvSpPr>
        <p:spPr>
          <a:xfrm>
            <a:off x="6718838" y="3305263"/>
            <a:ext cx="911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Internet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3"/>
          <p:cNvSpPr txBox="1"/>
          <p:nvPr>
            <p:ph idx="1" type="subTitle"/>
          </p:nvPr>
        </p:nvSpPr>
        <p:spPr>
          <a:xfrm>
            <a:off x="-12" y="64025"/>
            <a:ext cx="8612400" cy="79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Internet Gateway</a:t>
            </a:r>
            <a:endParaRPr>
              <a:solidFill>
                <a:srgbClr val="FF7A00"/>
              </a:solidFill>
              <a:latin typeface="EB Garamond"/>
              <a:ea typeface="EB Garamond"/>
              <a:cs typeface="EB Garamond"/>
              <a:sym typeface="EB Garamond"/>
            </a:endParaRPr>
          </a:p>
        </p:txBody>
      </p:sp>
      <p:sp>
        <p:nvSpPr>
          <p:cNvPr id="831" name="Google Shape;831;p9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32" name="Google Shape;832;p93"/>
          <p:cNvSpPr txBox="1"/>
          <p:nvPr/>
        </p:nvSpPr>
        <p:spPr>
          <a:xfrm>
            <a:off x="275850" y="579825"/>
            <a:ext cx="8612400" cy="8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An internet gateway is a component that allows communication between your VPC and the internet.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It allows both inbound as well as outbound communication.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74EA7"/>
              </a:solidFill>
              <a:latin typeface="EB Garamond"/>
              <a:ea typeface="EB Garamond"/>
              <a:cs typeface="EB Garamond"/>
              <a:sym typeface="EB Garamond"/>
            </a:endParaRPr>
          </a:p>
        </p:txBody>
      </p:sp>
      <p:sp>
        <p:nvSpPr>
          <p:cNvPr id="833" name="Google Shape;833;p93"/>
          <p:cNvSpPr/>
          <p:nvPr/>
        </p:nvSpPr>
        <p:spPr>
          <a:xfrm>
            <a:off x="275838" y="2386875"/>
            <a:ext cx="4030800" cy="17013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3"/>
          <p:cNvSpPr txBox="1"/>
          <p:nvPr/>
        </p:nvSpPr>
        <p:spPr>
          <a:xfrm>
            <a:off x="1430863" y="4192525"/>
            <a:ext cx="188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  - 10.77.0.0/16</a:t>
            </a:r>
            <a:endParaRPr/>
          </a:p>
        </p:txBody>
      </p:sp>
      <p:pic>
        <p:nvPicPr>
          <p:cNvPr id="835" name="Google Shape;835;p93"/>
          <p:cNvPicPr preferRelativeResize="0"/>
          <p:nvPr/>
        </p:nvPicPr>
        <p:blipFill>
          <a:blip r:embed="rId3">
            <a:alphaModFix/>
          </a:blip>
          <a:stretch>
            <a:fillRect/>
          </a:stretch>
        </p:blipFill>
        <p:spPr>
          <a:xfrm>
            <a:off x="797305" y="2775450"/>
            <a:ext cx="797582" cy="793200"/>
          </a:xfrm>
          <a:prstGeom prst="rect">
            <a:avLst/>
          </a:prstGeom>
          <a:noFill/>
          <a:ln>
            <a:noFill/>
          </a:ln>
        </p:spPr>
      </p:pic>
      <p:pic>
        <p:nvPicPr>
          <p:cNvPr id="836" name="Google Shape;836;p93"/>
          <p:cNvPicPr preferRelativeResize="0"/>
          <p:nvPr/>
        </p:nvPicPr>
        <p:blipFill>
          <a:blip r:embed="rId3">
            <a:alphaModFix/>
          </a:blip>
          <a:stretch>
            <a:fillRect/>
          </a:stretch>
        </p:blipFill>
        <p:spPr>
          <a:xfrm>
            <a:off x="2951005" y="2775450"/>
            <a:ext cx="797582" cy="793200"/>
          </a:xfrm>
          <a:prstGeom prst="rect">
            <a:avLst/>
          </a:prstGeom>
          <a:noFill/>
          <a:ln>
            <a:noFill/>
          </a:ln>
        </p:spPr>
      </p:pic>
      <p:cxnSp>
        <p:nvCxnSpPr>
          <p:cNvPr id="837" name="Google Shape;837;p93"/>
          <p:cNvCxnSpPr/>
          <p:nvPr/>
        </p:nvCxnSpPr>
        <p:spPr>
          <a:xfrm>
            <a:off x="1702488" y="3237513"/>
            <a:ext cx="1084800" cy="0"/>
          </a:xfrm>
          <a:prstGeom prst="straightConnector1">
            <a:avLst/>
          </a:prstGeom>
          <a:noFill/>
          <a:ln cap="flat" cmpd="sng" w="9525">
            <a:solidFill>
              <a:srgbClr val="595959"/>
            </a:solidFill>
            <a:prstDash val="solid"/>
            <a:round/>
            <a:headEnd len="med" w="med" type="stealth"/>
            <a:tailEnd len="med" w="med" type="stealth"/>
          </a:ln>
        </p:spPr>
      </p:cxnSp>
      <p:sp>
        <p:nvSpPr>
          <p:cNvPr id="838" name="Google Shape;838;p93"/>
          <p:cNvSpPr txBox="1"/>
          <p:nvPr/>
        </p:nvSpPr>
        <p:spPr>
          <a:xfrm>
            <a:off x="725113" y="3634113"/>
            <a:ext cx="12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10.77.0.5</a:t>
            </a:r>
            <a:endParaRPr/>
          </a:p>
        </p:txBody>
      </p:sp>
      <p:sp>
        <p:nvSpPr>
          <p:cNvPr id="839" name="Google Shape;839;p93"/>
          <p:cNvSpPr txBox="1"/>
          <p:nvPr/>
        </p:nvSpPr>
        <p:spPr>
          <a:xfrm>
            <a:off x="2894888" y="3634113"/>
            <a:ext cx="102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10.77.0.6</a:t>
            </a:r>
            <a:endParaRPr/>
          </a:p>
        </p:txBody>
      </p:sp>
      <p:pic>
        <p:nvPicPr>
          <p:cNvPr id="840" name="Google Shape;840;p93"/>
          <p:cNvPicPr preferRelativeResize="0"/>
          <p:nvPr/>
        </p:nvPicPr>
        <p:blipFill>
          <a:blip r:embed="rId4">
            <a:alphaModFix/>
          </a:blip>
          <a:stretch>
            <a:fillRect/>
          </a:stretch>
        </p:blipFill>
        <p:spPr>
          <a:xfrm>
            <a:off x="6811387" y="2723748"/>
            <a:ext cx="911275" cy="911275"/>
          </a:xfrm>
          <a:prstGeom prst="rect">
            <a:avLst/>
          </a:prstGeom>
          <a:noFill/>
          <a:ln>
            <a:noFill/>
          </a:ln>
        </p:spPr>
      </p:pic>
      <p:sp>
        <p:nvSpPr>
          <p:cNvPr id="841" name="Google Shape;841;p93"/>
          <p:cNvSpPr txBox="1"/>
          <p:nvPr/>
        </p:nvSpPr>
        <p:spPr>
          <a:xfrm>
            <a:off x="6865000" y="3590388"/>
            <a:ext cx="911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Internet</a:t>
            </a:r>
            <a:endParaRPr/>
          </a:p>
        </p:txBody>
      </p:sp>
      <p:sp>
        <p:nvSpPr>
          <p:cNvPr id="842" name="Google Shape;842;p93"/>
          <p:cNvSpPr/>
          <p:nvPr/>
        </p:nvSpPr>
        <p:spPr>
          <a:xfrm>
            <a:off x="5016600" y="2936763"/>
            <a:ext cx="1084800" cy="6015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IGW</a:t>
            </a:r>
            <a:endParaRPr/>
          </a:p>
        </p:txBody>
      </p:sp>
      <p:cxnSp>
        <p:nvCxnSpPr>
          <p:cNvPr id="843" name="Google Shape;843;p93"/>
          <p:cNvCxnSpPr>
            <a:stCxn id="833" idx="3"/>
            <a:endCxn id="842" idx="1"/>
          </p:cNvCxnSpPr>
          <p:nvPr/>
        </p:nvCxnSpPr>
        <p:spPr>
          <a:xfrm>
            <a:off x="4306638" y="3237525"/>
            <a:ext cx="710100" cy="0"/>
          </a:xfrm>
          <a:prstGeom prst="straightConnector1">
            <a:avLst/>
          </a:prstGeom>
          <a:noFill/>
          <a:ln cap="flat" cmpd="sng" w="9525">
            <a:solidFill>
              <a:schemeClr val="dk2"/>
            </a:solidFill>
            <a:prstDash val="solid"/>
            <a:round/>
            <a:headEnd len="med" w="med" type="none"/>
            <a:tailEnd len="med" w="med" type="stealth"/>
          </a:ln>
        </p:spPr>
      </p:cxnSp>
      <p:cxnSp>
        <p:nvCxnSpPr>
          <p:cNvPr id="844" name="Google Shape;844;p93"/>
          <p:cNvCxnSpPr/>
          <p:nvPr/>
        </p:nvCxnSpPr>
        <p:spPr>
          <a:xfrm>
            <a:off x="6101413" y="3237500"/>
            <a:ext cx="7101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1"/>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latin typeface="EB Garamond"/>
                <a:ea typeface="EB Garamond"/>
                <a:cs typeface="EB Garamond"/>
                <a:sym typeface="EB Garamond"/>
              </a:rPr>
              <a:t>AWS Global Infrastructure</a:t>
            </a:r>
            <a:endParaRPr>
              <a:solidFill>
                <a:srgbClr val="666666"/>
              </a:solidFill>
              <a:latin typeface="EB Garamond"/>
              <a:ea typeface="EB Garamond"/>
              <a:cs typeface="EB Garamond"/>
              <a:sym typeface="EB Garamond"/>
            </a:endParaRPr>
          </a:p>
        </p:txBody>
      </p:sp>
      <p:sp>
        <p:nvSpPr>
          <p:cNvPr id="149" name="Google Shape;149;p3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Public Cloud Solutions</a:t>
            </a:r>
            <a:endParaRPr>
              <a:solidFill>
                <a:srgbClr val="FF7A00"/>
              </a:solidFill>
              <a:latin typeface="EB Garamond"/>
              <a:ea typeface="EB Garamond"/>
              <a:cs typeface="EB Garamond"/>
              <a:sym typeface="EB Garamond"/>
            </a:endParaRPr>
          </a:p>
        </p:txBody>
      </p:sp>
      <p:cxnSp>
        <p:nvCxnSpPr>
          <p:cNvPr id="150" name="Google Shape;150;p3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51" name="Google Shape;151;p3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94"/>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3600">
                <a:solidFill>
                  <a:srgbClr val="666666"/>
                </a:solidFill>
                <a:latin typeface="EB Garamond"/>
                <a:ea typeface="EB Garamond"/>
                <a:cs typeface="EB Garamond"/>
                <a:sym typeface="EB Garamond"/>
              </a:rPr>
              <a:t>                       Route Tables </a:t>
            </a:r>
            <a:endParaRPr sz="3600">
              <a:solidFill>
                <a:srgbClr val="666666"/>
              </a:solidFill>
              <a:latin typeface="EB Garamond"/>
              <a:ea typeface="EB Garamond"/>
              <a:cs typeface="EB Garamond"/>
              <a:sym typeface="EB Garamond"/>
            </a:endParaRPr>
          </a:p>
        </p:txBody>
      </p:sp>
      <p:sp>
        <p:nvSpPr>
          <p:cNvPr id="850" name="Google Shape;850;p94"/>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Let’s Route </a:t>
            </a:r>
            <a:endParaRPr>
              <a:solidFill>
                <a:srgbClr val="FF7A00"/>
              </a:solidFill>
              <a:latin typeface="EB Garamond"/>
              <a:ea typeface="EB Garamond"/>
              <a:cs typeface="EB Garamond"/>
              <a:sym typeface="EB Garamond"/>
            </a:endParaRPr>
          </a:p>
        </p:txBody>
      </p:sp>
      <p:cxnSp>
        <p:nvCxnSpPr>
          <p:cNvPr id="851" name="Google Shape;851;p94"/>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852" name="Google Shape;852;p94"/>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95"/>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Simple Analogy</a:t>
            </a:r>
            <a:endParaRPr>
              <a:solidFill>
                <a:srgbClr val="FF7A00"/>
              </a:solidFill>
              <a:latin typeface="EB Garamond"/>
              <a:ea typeface="EB Garamond"/>
              <a:cs typeface="EB Garamond"/>
              <a:sym typeface="EB Garamond"/>
            </a:endParaRPr>
          </a:p>
        </p:txBody>
      </p:sp>
      <p:sp>
        <p:nvSpPr>
          <p:cNvPr id="858" name="Google Shape;858;p9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859" name="Google Shape;859;p95"/>
          <p:cNvPicPr preferRelativeResize="0"/>
          <p:nvPr/>
        </p:nvPicPr>
        <p:blipFill>
          <a:blip r:embed="rId3">
            <a:alphaModFix/>
          </a:blip>
          <a:stretch>
            <a:fillRect/>
          </a:stretch>
        </p:blipFill>
        <p:spPr>
          <a:xfrm>
            <a:off x="2393162" y="2147350"/>
            <a:ext cx="4377777" cy="2462174"/>
          </a:xfrm>
          <a:prstGeom prst="rect">
            <a:avLst/>
          </a:prstGeom>
          <a:noFill/>
          <a:ln>
            <a:noFill/>
          </a:ln>
        </p:spPr>
      </p:pic>
      <p:sp>
        <p:nvSpPr>
          <p:cNvPr id="860" name="Google Shape;860;p95"/>
          <p:cNvSpPr txBox="1"/>
          <p:nvPr/>
        </p:nvSpPr>
        <p:spPr>
          <a:xfrm>
            <a:off x="257850" y="538150"/>
            <a:ext cx="84048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Few years back, I had a trip from Coimbatore to Bangalore (~400 kms) in scooty.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Direction was a key factor here.</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0" st="0"/>
                                            </p:txEl>
                                          </p:spTgt>
                                        </p:tgtEl>
                                        <p:attrNameLst>
                                          <p:attrName>style.visibility</p:attrName>
                                        </p:attrNameLst>
                                      </p:cBhvr>
                                      <p:to>
                                        <p:strVal val="visible"/>
                                      </p:to>
                                    </p:set>
                                    <p:animEffect filter="fade" transition="in">
                                      <p:cBhvr>
                                        <p:cTn dur="1000"/>
                                        <p:tgtEl>
                                          <p:spTgt spid="8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1" st="1"/>
                                            </p:txEl>
                                          </p:spTgt>
                                        </p:tgtEl>
                                        <p:attrNameLst>
                                          <p:attrName>style.visibility</p:attrName>
                                        </p:attrNameLst>
                                      </p:cBhvr>
                                      <p:to>
                                        <p:strVal val="visible"/>
                                      </p:to>
                                    </p:set>
                                    <p:animEffect filter="fade" transition="in">
                                      <p:cBhvr>
                                        <p:cTn dur="1000"/>
                                        <p:tgtEl>
                                          <p:spTgt spid="8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2" st="2"/>
                                            </p:txEl>
                                          </p:spTgt>
                                        </p:tgtEl>
                                        <p:attrNameLst>
                                          <p:attrName>style.visibility</p:attrName>
                                        </p:attrNameLst>
                                      </p:cBhvr>
                                      <p:to>
                                        <p:strVal val="visible"/>
                                      </p:to>
                                    </p:set>
                                    <p:animEffect filter="fade" transition="in">
                                      <p:cBhvr>
                                        <p:cTn dur="1000"/>
                                        <p:tgtEl>
                                          <p:spTgt spid="86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3" st="3"/>
                                            </p:txEl>
                                          </p:spTgt>
                                        </p:tgtEl>
                                        <p:attrNameLst>
                                          <p:attrName>style.visibility</p:attrName>
                                        </p:attrNameLst>
                                      </p:cBhvr>
                                      <p:to>
                                        <p:strVal val="visible"/>
                                      </p:to>
                                    </p:set>
                                    <p:animEffect filter="fade" transition="in">
                                      <p:cBhvr>
                                        <p:cTn dur="1000"/>
                                        <p:tgtEl>
                                          <p:spTgt spid="86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xEl>
                                              <p:pRg end="4" st="4"/>
                                            </p:txEl>
                                          </p:spTgt>
                                        </p:tgtEl>
                                        <p:attrNameLst>
                                          <p:attrName>style.visibility</p:attrName>
                                        </p:attrNameLst>
                                      </p:cBhvr>
                                      <p:to>
                                        <p:strVal val="visible"/>
                                      </p:to>
                                    </p:set>
                                    <p:animEffect filter="fade" transition="in">
                                      <p:cBhvr>
                                        <p:cTn dur="1000"/>
                                        <p:tgtEl>
                                          <p:spTgt spid="86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96"/>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Direction Billboards </a:t>
            </a:r>
            <a:endParaRPr>
              <a:solidFill>
                <a:srgbClr val="FF7A00"/>
              </a:solidFill>
              <a:latin typeface="EB Garamond"/>
              <a:ea typeface="EB Garamond"/>
              <a:cs typeface="EB Garamond"/>
              <a:sym typeface="EB Garamond"/>
            </a:endParaRPr>
          </a:p>
        </p:txBody>
      </p:sp>
      <p:sp>
        <p:nvSpPr>
          <p:cNvPr id="866" name="Google Shape;866;p9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867" name="Google Shape;867;p96"/>
          <p:cNvSpPr txBox="1"/>
          <p:nvPr/>
        </p:nvSpPr>
        <p:spPr>
          <a:xfrm>
            <a:off x="257850" y="613325"/>
            <a:ext cx="84048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Direction Billboards are very useful to determine the next turning point to reach the destination.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868" name="Google Shape;868;p96"/>
          <p:cNvPicPr preferRelativeResize="0"/>
          <p:nvPr/>
        </p:nvPicPr>
        <p:blipFill>
          <a:blip r:embed="rId3">
            <a:alphaModFix/>
          </a:blip>
          <a:stretch>
            <a:fillRect/>
          </a:stretch>
        </p:blipFill>
        <p:spPr>
          <a:xfrm>
            <a:off x="3137575" y="2031325"/>
            <a:ext cx="2348450" cy="2348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97"/>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Routers</a:t>
            </a:r>
            <a:endParaRPr>
              <a:solidFill>
                <a:srgbClr val="FF7A00"/>
              </a:solidFill>
              <a:latin typeface="EB Garamond"/>
              <a:ea typeface="EB Garamond"/>
              <a:cs typeface="EB Garamond"/>
              <a:sym typeface="EB Garamond"/>
            </a:endParaRPr>
          </a:p>
        </p:txBody>
      </p:sp>
      <p:sp>
        <p:nvSpPr>
          <p:cNvPr id="874" name="Google Shape;874;p97"/>
          <p:cNvSpPr txBox="1"/>
          <p:nvPr/>
        </p:nvSpPr>
        <p:spPr>
          <a:xfrm>
            <a:off x="257850" y="613325"/>
            <a:ext cx="8404800" cy="12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 router is a networking device that forwards data packets between networks.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Each router has a route table that contains the routing rules.</a:t>
            </a:r>
            <a:endParaRPr sz="1800">
              <a:solidFill>
                <a:srgbClr val="666666"/>
              </a:solidFill>
              <a:latin typeface="EB Garamond"/>
              <a:ea typeface="EB Garamond"/>
              <a:cs typeface="EB Garamond"/>
              <a:sym typeface="EB Garamond"/>
            </a:endParaRPr>
          </a:p>
        </p:txBody>
      </p:sp>
      <p:pic>
        <p:nvPicPr>
          <p:cNvPr id="875" name="Google Shape;875;p97"/>
          <p:cNvPicPr preferRelativeResize="0"/>
          <p:nvPr/>
        </p:nvPicPr>
        <p:blipFill>
          <a:blip r:embed="rId3">
            <a:alphaModFix/>
          </a:blip>
          <a:stretch>
            <a:fillRect/>
          </a:stretch>
        </p:blipFill>
        <p:spPr>
          <a:xfrm>
            <a:off x="3174175" y="2368923"/>
            <a:ext cx="779855" cy="787813"/>
          </a:xfrm>
          <a:prstGeom prst="rect">
            <a:avLst/>
          </a:prstGeom>
          <a:noFill/>
          <a:ln>
            <a:noFill/>
          </a:ln>
        </p:spPr>
      </p:pic>
      <p:pic>
        <p:nvPicPr>
          <p:cNvPr id="876" name="Google Shape;876;p97"/>
          <p:cNvPicPr preferRelativeResize="0"/>
          <p:nvPr/>
        </p:nvPicPr>
        <p:blipFill>
          <a:blip r:embed="rId4">
            <a:alphaModFix/>
          </a:blip>
          <a:stretch>
            <a:fillRect/>
          </a:stretch>
        </p:blipFill>
        <p:spPr>
          <a:xfrm>
            <a:off x="6200000" y="1920986"/>
            <a:ext cx="911275" cy="911275"/>
          </a:xfrm>
          <a:prstGeom prst="rect">
            <a:avLst/>
          </a:prstGeom>
          <a:noFill/>
          <a:ln>
            <a:noFill/>
          </a:ln>
        </p:spPr>
      </p:pic>
      <p:sp>
        <p:nvSpPr>
          <p:cNvPr id="877" name="Google Shape;877;p97"/>
          <p:cNvSpPr txBox="1"/>
          <p:nvPr/>
        </p:nvSpPr>
        <p:spPr>
          <a:xfrm>
            <a:off x="6360588" y="2745425"/>
            <a:ext cx="9114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Internet</a:t>
            </a:r>
            <a:endParaRPr/>
          </a:p>
        </p:txBody>
      </p:sp>
      <p:pic>
        <p:nvPicPr>
          <p:cNvPr id="878" name="Google Shape;878;p97"/>
          <p:cNvPicPr preferRelativeResize="0"/>
          <p:nvPr/>
        </p:nvPicPr>
        <p:blipFill>
          <a:blip r:embed="rId5">
            <a:alphaModFix/>
          </a:blip>
          <a:stretch>
            <a:fillRect/>
          </a:stretch>
        </p:blipFill>
        <p:spPr>
          <a:xfrm>
            <a:off x="6019900" y="3638200"/>
            <a:ext cx="1771650" cy="1152525"/>
          </a:xfrm>
          <a:prstGeom prst="rect">
            <a:avLst/>
          </a:prstGeom>
          <a:noFill/>
          <a:ln>
            <a:noFill/>
          </a:ln>
        </p:spPr>
      </p:pic>
      <p:cxnSp>
        <p:nvCxnSpPr>
          <p:cNvPr id="879" name="Google Shape;879;p97"/>
          <p:cNvCxnSpPr/>
          <p:nvPr/>
        </p:nvCxnSpPr>
        <p:spPr>
          <a:xfrm flipH="1" rot="10800000">
            <a:off x="1103688" y="2757425"/>
            <a:ext cx="1771800" cy="10800"/>
          </a:xfrm>
          <a:prstGeom prst="straightConnector1">
            <a:avLst/>
          </a:prstGeom>
          <a:noFill/>
          <a:ln cap="flat" cmpd="sng" w="9525">
            <a:solidFill>
              <a:schemeClr val="dk2"/>
            </a:solidFill>
            <a:prstDash val="solid"/>
            <a:round/>
            <a:headEnd len="med" w="med" type="none"/>
            <a:tailEnd len="med" w="med" type="stealth"/>
          </a:ln>
        </p:spPr>
      </p:cxnSp>
      <p:graphicFrame>
        <p:nvGraphicFramePr>
          <p:cNvPr id="880" name="Google Shape;880;p97"/>
          <p:cNvGraphicFramePr/>
          <p:nvPr/>
        </p:nvGraphicFramePr>
        <p:xfrm>
          <a:off x="2360425" y="3668713"/>
          <a:ext cx="3000000" cy="3000000"/>
        </p:xfrm>
        <a:graphic>
          <a:graphicData uri="http://schemas.openxmlformats.org/drawingml/2006/table">
            <a:tbl>
              <a:tblPr>
                <a:noFill/>
                <a:tableStyleId>{9F30CE7F-601A-4E6D-8F60-5197F0B05BD6}</a:tableStyleId>
              </a:tblPr>
              <a:tblGrid>
                <a:gridCol w="1208000"/>
                <a:gridCol w="1438075"/>
              </a:tblGrid>
              <a:tr h="343425">
                <a:tc>
                  <a:txBody>
                    <a:bodyPr/>
                    <a:lstStyle/>
                    <a:p>
                      <a:pPr indent="0" lvl="0" marL="0" rtl="0" algn="ctr">
                        <a:spcBef>
                          <a:spcPts val="0"/>
                        </a:spcBef>
                        <a:spcAft>
                          <a:spcPts val="0"/>
                        </a:spcAft>
                        <a:buNone/>
                      </a:pPr>
                      <a:r>
                        <a:rPr b="1" lang="en" sz="1200"/>
                        <a:t>Destination</a:t>
                      </a:r>
                      <a:endParaRPr b="1" sz="1200"/>
                    </a:p>
                  </a:txBody>
                  <a:tcPr marT="91425" marB="91425" marR="91425" marL="91425"/>
                </a:tc>
                <a:tc>
                  <a:txBody>
                    <a:bodyPr/>
                    <a:lstStyle/>
                    <a:p>
                      <a:pPr indent="0" lvl="0" marL="0" rtl="0" algn="ctr">
                        <a:spcBef>
                          <a:spcPts val="0"/>
                        </a:spcBef>
                        <a:spcAft>
                          <a:spcPts val="0"/>
                        </a:spcAft>
                        <a:buNone/>
                      </a:pPr>
                      <a:r>
                        <a:rPr b="1" lang="en" sz="1200"/>
                        <a:t>Next Hop</a:t>
                      </a:r>
                      <a:endParaRPr b="1" sz="1200"/>
                    </a:p>
                  </a:txBody>
                  <a:tcPr marT="91425" marB="91425" marR="91425" marL="91425"/>
                </a:tc>
              </a:tr>
              <a:tr h="343425">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10.77.0.0/16</a:t>
                      </a:r>
                      <a:endParaRPr sz="12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rPr>
                        <a:t>VPC</a:t>
                      </a:r>
                      <a:endParaRPr sz="1200"/>
                    </a:p>
                  </a:txBody>
                  <a:tcPr marT="91425" marB="91425" marR="91425" marL="91425"/>
                </a:tc>
              </a:tr>
              <a:tr h="343425">
                <a:tc>
                  <a:txBody>
                    <a:bodyPr/>
                    <a:lstStyle/>
                    <a:p>
                      <a:pPr indent="0" lvl="0" marL="0" rtl="0" algn="ctr">
                        <a:spcBef>
                          <a:spcPts val="0"/>
                        </a:spcBef>
                        <a:spcAft>
                          <a:spcPts val="0"/>
                        </a:spcAft>
                        <a:buNone/>
                      </a:pPr>
                      <a:r>
                        <a:rPr lang="en" sz="1200"/>
                        <a:t>0.0.0.0/0</a:t>
                      </a:r>
                      <a:endParaRPr sz="1200"/>
                    </a:p>
                  </a:txBody>
                  <a:tcPr marT="91425" marB="91425" marR="91425" marL="91425"/>
                </a:tc>
                <a:tc>
                  <a:txBody>
                    <a:bodyPr/>
                    <a:lstStyle/>
                    <a:p>
                      <a:pPr indent="0" lvl="0" marL="0" rtl="0" algn="ctr">
                        <a:spcBef>
                          <a:spcPts val="0"/>
                        </a:spcBef>
                        <a:spcAft>
                          <a:spcPts val="0"/>
                        </a:spcAft>
                        <a:buNone/>
                      </a:pPr>
                      <a:r>
                        <a:rPr lang="en" sz="1200"/>
                        <a:t>Internet </a:t>
                      </a:r>
                      <a:endParaRPr sz="1200"/>
                    </a:p>
                  </a:txBody>
                  <a:tcPr marT="91425" marB="91425" marR="91425" marL="91425"/>
                </a:tc>
              </a:tr>
            </a:tbl>
          </a:graphicData>
        </a:graphic>
      </p:graphicFrame>
      <p:cxnSp>
        <p:nvCxnSpPr>
          <p:cNvPr id="881" name="Google Shape;881;p97"/>
          <p:cNvCxnSpPr>
            <a:stCxn id="875" idx="2"/>
          </p:cNvCxnSpPr>
          <p:nvPr/>
        </p:nvCxnSpPr>
        <p:spPr>
          <a:xfrm flipH="1">
            <a:off x="3563802" y="3156736"/>
            <a:ext cx="300" cy="359700"/>
          </a:xfrm>
          <a:prstGeom prst="straightConnector1">
            <a:avLst/>
          </a:prstGeom>
          <a:noFill/>
          <a:ln cap="flat" cmpd="sng" w="19050">
            <a:solidFill>
              <a:schemeClr val="dk2"/>
            </a:solidFill>
            <a:prstDash val="solid"/>
            <a:round/>
            <a:headEnd len="med" w="med" type="stealth"/>
            <a:tailEnd len="med" w="med" type="stealth"/>
          </a:ln>
        </p:spPr>
      </p:cxnSp>
      <p:sp>
        <p:nvSpPr>
          <p:cNvPr id="882" name="Google Shape;882;p97"/>
          <p:cNvSpPr txBox="1"/>
          <p:nvPr/>
        </p:nvSpPr>
        <p:spPr>
          <a:xfrm>
            <a:off x="2970162" y="4695076"/>
            <a:ext cx="1771800" cy="2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t>Route Table</a:t>
            </a:r>
            <a:endParaRPr b="1" sz="1200"/>
          </a:p>
        </p:txBody>
      </p:sp>
      <p:pic>
        <p:nvPicPr>
          <p:cNvPr id="883" name="Google Shape;883;p97"/>
          <p:cNvPicPr preferRelativeResize="0"/>
          <p:nvPr/>
        </p:nvPicPr>
        <p:blipFill>
          <a:blip r:embed="rId6">
            <a:alphaModFix/>
          </a:blip>
          <a:stretch>
            <a:fillRect/>
          </a:stretch>
        </p:blipFill>
        <p:spPr>
          <a:xfrm>
            <a:off x="154046" y="2437327"/>
            <a:ext cx="650983" cy="651000"/>
          </a:xfrm>
          <a:prstGeom prst="rect">
            <a:avLst/>
          </a:prstGeom>
          <a:noFill/>
          <a:ln>
            <a:noFill/>
          </a:ln>
        </p:spPr>
      </p:pic>
      <p:sp>
        <p:nvSpPr>
          <p:cNvPr id="884" name="Google Shape;884;p97"/>
          <p:cNvSpPr txBox="1"/>
          <p:nvPr/>
        </p:nvSpPr>
        <p:spPr>
          <a:xfrm>
            <a:off x="1039275" y="2236800"/>
            <a:ext cx="1814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Connect to 10.77.0.5</a:t>
            </a:r>
            <a:endParaRPr sz="1300"/>
          </a:p>
        </p:txBody>
      </p:sp>
      <p:cxnSp>
        <p:nvCxnSpPr>
          <p:cNvPr id="885" name="Google Shape;885;p97"/>
          <p:cNvCxnSpPr/>
          <p:nvPr/>
        </p:nvCxnSpPr>
        <p:spPr>
          <a:xfrm>
            <a:off x="4033925" y="2776575"/>
            <a:ext cx="1786200" cy="10203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98"/>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Route Table in AWS</a:t>
            </a:r>
            <a:endParaRPr>
              <a:solidFill>
                <a:srgbClr val="FF7A00"/>
              </a:solidFill>
              <a:latin typeface="EB Garamond"/>
              <a:ea typeface="EB Garamond"/>
              <a:cs typeface="EB Garamond"/>
              <a:sym typeface="EB Garamond"/>
            </a:endParaRPr>
          </a:p>
        </p:txBody>
      </p:sp>
      <p:sp>
        <p:nvSpPr>
          <p:cNvPr id="891" name="Google Shape;891;p98"/>
          <p:cNvSpPr txBox="1"/>
          <p:nvPr/>
        </p:nvSpPr>
        <p:spPr>
          <a:xfrm>
            <a:off x="257850" y="666338"/>
            <a:ext cx="8404800" cy="13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A route table contains a set of rules, called routes, that determine where network traffic from your subnet or gateway is directed.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By default, whenever a VPC is created, the route table is also created.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sp>
        <p:nvSpPr>
          <p:cNvPr id="892" name="Google Shape;892;p98"/>
          <p:cNvSpPr/>
          <p:nvPr/>
        </p:nvSpPr>
        <p:spPr>
          <a:xfrm>
            <a:off x="925825" y="2833600"/>
            <a:ext cx="1889100" cy="991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8"/>
          <p:cNvSpPr txBox="1"/>
          <p:nvPr/>
        </p:nvSpPr>
        <p:spPr>
          <a:xfrm>
            <a:off x="1440175" y="3899700"/>
            <a:ext cx="10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VPC</a:t>
            </a:r>
            <a:endParaRPr/>
          </a:p>
        </p:txBody>
      </p:sp>
      <p:pic>
        <p:nvPicPr>
          <p:cNvPr id="894" name="Google Shape;894;p98"/>
          <p:cNvPicPr preferRelativeResize="0"/>
          <p:nvPr/>
        </p:nvPicPr>
        <p:blipFill>
          <a:blip r:embed="rId3">
            <a:alphaModFix/>
          </a:blip>
          <a:stretch>
            <a:fillRect/>
          </a:stretch>
        </p:blipFill>
        <p:spPr>
          <a:xfrm>
            <a:off x="1486950" y="3003699"/>
            <a:ext cx="651000" cy="651000"/>
          </a:xfrm>
          <a:prstGeom prst="rect">
            <a:avLst/>
          </a:prstGeom>
          <a:noFill/>
          <a:ln>
            <a:noFill/>
          </a:ln>
        </p:spPr>
      </p:pic>
      <p:pic>
        <p:nvPicPr>
          <p:cNvPr id="895" name="Google Shape;895;p98"/>
          <p:cNvPicPr preferRelativeResize="0"/>
          <p:nvPr/>
        </p:nvPicPr>
        <p:blipFill>
          <a:blip r:embed="rId4">
            <a:alphaModFix/>
          </a:blip>
          <a:stretch>
            <a:fillRect/>
          </a:stretch>
        </p:blipFill>
        <p:spPr>
          <a:xfrm>
            <a:off x="4163425" y="3003700"/>
            <a:ext cx="651000" cy="651000"/>
          </a:xfrm>
          <a:prstGeom prst="rect">
            <a:avLst/>
          </a:prstGeom>
          <a:noFill/>
          <a:ln>
            <a:noFill/>
          </a:ln>
        </p:spPr>
      </p:pic>
      <p:sp>
        <p:nvSpPr>
          <p:cNvPr id="896" name="Google Shape;896;p98"/>
          <p:cNvSpPr/>
          <p:nvPr/>
        </p:nvSpPr>
        <p:spPr>
          <a:xfrm>
            <a:off x="5694825" y="2366000"/>
            <a:ext cx="1122300" cy="20760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7" name="Google Shape;897;p98"/>
          <p:cNvPicPr preferRelativeResize="0"/>
          <p:nvPr/>
        </p:nvPicPr>
        <p:blipFill>
          <a:blip r:embed="rId5">
            <a:alphaModFix/>
          </a:blip>
          <a:stretch>
            <a:fillRect/>
          </a:stretch>
        </p:blipFill>
        <p:spPr>
          <a:xfrm>
            <a:off x="5976825" y="2581100"/>
            <a:ext cx="558300" cy="563025"/>
          </a:xfrm>
          <a:prstGeom prst="rect">
            <a:avLst/>
          </a:prstGeom>
          <a:noFill/>
          <a:ln>
            <a:noFill/>
          </a:ln>
        </p:spPr>
      </p:pic>
      <p:pic>
        <p:nvPicPr>
          <p:cNvPr id="898" name="Google Shape;898;p98"/>
          <p:cNvPicPr preferRelativeResize="0"/>
          <p:nvPr/>
        </p:nvPicPr>
        <p:blipFill>
          <a:blip r:embed="rId6">
            <a:alphaModFix/>
          </a:blip>
          <a:stretch>
            <a:fillRect/>
          </a:stretch>
        </p:blipFill>
        <p:spPr>
          <a:xfrm>
            <a:off x="6005462" y="3546587"/>
            <a:ext cx="501025" cy="501025"/>
          </a:xfrm>
          <a:prstGeom prst="rect">
            <a:avLst/>
          </a:prstGeom>
          <a:noFill/>
          <a:ln>
            <a:noFill/>
          </a:ln>
        </p:spPr>
      </p:pic>
      <p:cxnSp>
        <p:nvCxnSpPr>
          <p:cNvPr id="899" name="Google Shape;899;p98"/>
          <p:cNvCxnSpPr/>
          <p:nvPr/>
        </p:nvCxnSpPr>
        <p:spPr>
          <a:xfrm>
            <a:off x="2945800" y="3323350"/>
            <a:ext cx="954000" cy="11700"/>
          </a:xfrm>
          <a:prstGeom prst="straightConnector1">
            <a:avLst/>
          </a:prstGeom>
          <a:noFill/>
          <a:ln cap="flat" cmpd="sng" w="9525">
            <a:solidFill>
              <a:schemeClr val="dk2"/>
            </a:solidFill>
            <a:prstDash val="solid"/>
            <a:round/>
            <a:headEnd len="med" w="med" type="none"/>
            <a:tailEnd len="med" w="med" type="stealth"/>
          </a:ln>
        </p:spPr>
      </p:cxnSp>
      <p:sp>
        <p:nvSpPr>
          <p:cNvPr id="900" name="Google Shape;900;p98"/>
          <p:cNvSpPr txBox="1"/>
          <p:nvPr/>
        </p:nvSpPr>
        <p:spPr>
          <a:xfrm>
            <a:off x="2848163" y="2915525"/>
            <a:ext cx="133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Towards Internet</a:t>
            </a:r>
            <a:endParaRPr sz="1200"/>
          </a:p>
        </p:txBody>
      </p:sp>
      <p:cxnSp>
        <p:nvCxnSpPr>
          <p:cNvPr id="901" name="Google Shape;901;p98"/>
          <p:cNvCxnSpPr>
            <a:stCxn id="895" idx="3"/>
          </p:cNvCxnSpPr>
          <p:nvPr/>
        </p:nvCxnSpPr>
        <p:spPr>
          <a:xfrm>
            <a:off x="4814425" y="3329200"/>
            <a:ext cx="833700" cy="542400"/>
          </a:xfrm>
          <a:prstGeom prst="straightConnector1">
            <a:avLst/>
          </a:prstGeom>
          <a:noFill/>
          <a:ln cap="flat" cmpd="sng" w="9525">
            <a:solidFill>
              <a:schemeClr val="dk2"/>
            </a:solidFill>
            <a:prstDash val="solid"/>
            <a:round/>
            <a:headEnd len="med" w="med" type="none"/>
            <a:tailEnd len="med" w="med" type="stealth"/>
          </a:ln>
        </p:spPr>
      </p:cxnSp>
      <p:sp>
        <p:nvSpPr>
          <p:cNvPr id="902" name="Google Shape;902;p98"/>
          <p:cNvSpPr txBox="1"/>
          <p:nvPr/>
        </p:nvSpPr>
        <p:spPr>
          <a:xfrm>
            <a:off x="6023584" y="3065480"/>
            <a:ext cx="55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VPN</a:t>
            </a:r>
            <a:endParaRPr b="1" sz="1100"/>
          </a:p>
        </p:txBody>
      </p:sp>
      <p:sp>
        <p:nvSpPr>
          <p:cNvPr id="903" name="Google Shape;903;p98"/>
          <p:cNvSpPr txBox="1"/>
          <p:nvPr/>
        </p:nvSpPr>
        <p:spPr>
          <a:xfrm>
            <a:off x="6052052" y="3966426"/>
            <a:ext cx="55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IGW</a:t>
            </a:r>
            <a:endParaRPr b="1" sz="1100"/>
          </a:p>
        </p:txBody>
      </p:sp>
      <p:pic>
        <p:nvPicPr>
          <p:cNvPr id="904" name="Google Shape;904;p98"/>
          <p:cNvPicPr preferRelativeResize="0"/>
          <p:nvPr/>
        </p:nvPicPr>
        <p:blipFill>
          <a:blip r:embed="rId7">
            <a:alphaModFix/>
          </a:blip>
          <a:stretch>
            <a:fillRect/>
          </a:stretch>
        </p:blipFill>
        <p:spPr>
          <a:xfrm>
            <a:off x="4238396" y="4047621"/>
            <a:ext cx="501050" cy="501050"/>
          </a:xfrm>
          <a:prstGeom prst="rect">
            <a:avLst/>
          </a:prstGeom>
          <a:noFill/>
          <a:ln>
            <a:noFill/>
          </a:ln>
        </p:spPr>
      </p:pic>
      <p:sp>
        <p:nvSpPr>
          <p:cNvPr id="905" name="Google Shape;905;p98"/>
          <p:cNvSpPr txBox="1"/>
          <p:nvPr/>
        </p:nvSpPr>
        <p:spPr>
          <a:xfrm>
            <a:off x="3955800" y="4591750"/>
            <a:ext cx="119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Route Table</a:t>
            </a:r>
            <a:endParaRPr/>
          </a:p>
        </p:txBody>
      </p:sp>
      <p:cxnSp>
        <p:nvCxnSpPr>
          <p:cNvPr id="906" name="Google Shape;906;p98"/>
          <p:cNvCxnSpPr/>
          <p:nvPr/>
        </p:nvCxnSpPr>
        <p:spPr>
          <a:xfrm>
            <a:off x="4493759" y="3659463"/>
            <a:ext cx="0" cy="38340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0" st="0"/>
                                            </p:txEl>
                                          </p:spTgt>
                                        </p:tgtEl>
                                        <p:attrNameLst>
                                          <p:attrName>style.visibility</p:attrName>
                                        </p:attrNameLst>
                                      </p:cBhvr>
                                      <p:to>
                                        <p:strVal val="visible"/>
                                      </p:to>
                                    </p:set>
                                    <p:animEffect filter="fade" transition="in">
                                      <p:cBhvr>
                                        <p:cTn dur="1000"/>
                                        <p:tgtEl>
                                          <p:spTgt spid="8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1" st="1"/>
                                            </p:txEl>
                                          </p:spTgt>
                                        </p:tgtEl>
                                        <p:attrNameLst>
                                          <p:attrName>style.visibility</p:attrName>
                                        </p:attrNameLst>
                                      </p:cBhvr>
                                      <p:to>
                                        <p:strVal val="visible"/>
                                      </p:to>
                                    </p:set>
                                    <p:animEffect filter="fade" transition="in">
                                      <p:cBhvr>
                                        <p:cTn dur="1000"/>
                                        <p:tgtEl>
                                          <p:spTgt spid="8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2" st="2"/>
                                            </p:txEl>
                                          </p:spTgt>
                                        </p:tgtEl>
                                        <p:attrNameLst>
                                          <p:attrName>style.visibility</p:attrName>
                                        </p:attrNameLst>
                                      </p:cBhvr>
                                      <p:to>
                                        <p:strVal val="visible"/>
                                      </p:to>
                                    </p:set>
                                    <p:animEffect filter="fade" transition="in">
                                      <p:cBhvr>
                                        <p:cTn dur="1000"/>
                                        <p:tgtEl>
                                          <p:spTgt spid="8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3" st="3"/>
                                            </p:txEl>
                                          </p:spTgt>
                                        </p:tgtEl>
                                        <p:attrNameLst>
                                          <p:attrName>style.visibility</p:attrName>
                                        </p:attrNameLst>
                                      </p:cBhvr>
                                      <p:to>
                                        <p:strVal val="visible"/>
                                      </p:to>
                                    </p:set>
                                    <p:animEffect filter="fade" transition="in">
                                      <p:cBhvr>
                                        <p:cTn dur="1000"/>
                                        <p:tgtEl>
                                          <p:spTgt spid="8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4" st="4"/>
                                            </p:txEl>
                                          </p:spTgt>
                                        </p:tgtEl>
                                        <p:attrNameLst>
                                          <p:attrName>style.visibility</p:attrName>
                                        </p:attrNameLst>
                                      </p:cBhvr>
                                      <p:to>
                                        <p:strVal val="visible"/>
                                      </p:to>
                                    </p:set>
                                    <p:animEffect filter="fade" transition="in">
                                      <p:cBhvr>
                                        <p:cTn dur="1000"/>
                                        <p:tgtEl>
                                          <p:spTgt spid="8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1">
                                            <p:txEl>
                                              <p:pRg end="5" st="5"/>
                                            </p:txEl>
                                          </p:spTgt>
                                        </p:tgtEl>
                                        <p:attrNameLst>
                                          <p:attrName>style.visibility</p:attrName>
                                        </p:attrNameLst>
                                      </p:cBhvr>
                                      <p:to>
                                        <p:strVal val="visible"/>
                                      </p:to>
                                    </p:set>
                                    <p:animEffect filter="fade" transition="in">
                                      <p:cBhvr>
                                        <p:cTn dur="1000"/>
                                        <p:tgtEl>
                                          <p:spTgt spid="891">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9"/>
          <p:cNvSpPr txBox="1"/>
          <p:nvPr>
            <p:ph idx="1" type="subTitle"/>
          </p:nvPr>
        </p:nvSpPr>
        <p:spPr>
          <a:xfrm>
            <a:off x="193625" y="92300"/>
            <a:ext cx="8612400" cy="7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High-Level Working - Internet Route</a:t>
            </a:r>
            <a:endParaRPr>
              <a:solidFill>
                <a:srgbClr val="FF7A00"/>
              </a:solidFill>
              <a:latin typeface="EB Garamond"/>
              <a:ea typeface="EB Garamond"/>
              <a:cs typeface="EB Garamond"/>
              <a:sym typeface="EB Garamond"/>
            </a:endParaRPr>
          </a:p>
        </p:txBody>
      </p:sp>
      <p:sp>
        <p:nvSpPr>
          <p:cNvPr id="912" name="Google Shape;912;p99"/>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cxnSp>
        <p:nvCxnSpPr>
          <p:cNvPr id="913" name="Google Shape;913;p99"/>
          <p:cNvCxnSpPr/>
          <p:nvPr/>
        </p:nvCxnSpPr>
        <p:spPr>
          <a:xfrm rot="10800000">
            <a:off x="-892350" y="58850"/>
            <a:ext cx="35100" cy="35100"/>
          </a:xfrm>
          <a:prstGeom prst="straightConnector1">
            <a:avLst/>
          </a:prstGeom>
          <a:noFill/>
          <a:ln cap="flat" cmpd="sng" w="9525">
            <a:solidFill>
              <a:schemeClr val="dk2"/>
            </a:solidFill>
            <a:prstDash val="solid"/>
            <a:round/>
            <a:headEnd len="med" w="med" type="none"/>
            <a:tailEnd len="med" w="med" type="triangle"/>
          </a:ln>
        </p:spPr>
      </p:cxnSp>
      <p:pic>
        <p:nvPicPr>
          <p:cNvPr id="914" name="Google Shape;914;p99"/>
          <p:cNvPicPr preferRelativeResize="0"/>
          <p:nvPr/>
        </p:nvPicPr>
        <p:blipFill>
          <a:blip r:embed="rId3">
            <a:alphaModFix/>
          </a:blip>
          <a:stretch>
            <a:fillRect/>
          </a:stretch>
        </p:blipFill>
        <p:spPr>
          <a:xfrm>
            <a:off x="1965104" y="1178163"/>
            <a:ext cx="5069446" cy="3327362"/>
          </a:xfrm>
          <a:prstGeom prst="rect">
            <a:avLst/>
          </a:prstGeom>
          <a:noFill/>
          <a:ln>
            <a:noFill/>
          </a:ln>
        </p:spPr>
      </p:pic>
      <p:pic>
        <p:nvPicPr>
          <p:cNvPr id="915" name="Google Shape;915;p99"/>
          <p:cNvPicPr preferRelativeResize="0"/>
          <p:nvPr/>
        </p:nvPicPr>
        <p:blipFill>
          <a:blip r:embed="rId4">
            <a:alphaModFix/>
          </a:blip>
          <a:stretch>
            <a:fillRect/>
          </a:stretch>
        </p:blipFill>
        <p:spPr>
          <a:xfrm>
            <a:off x="4150512" y="1522325"/>
            <a:ext cx="569775" cy="569775"/>
          </a:xfrm>
          <a:prstGeom prst="rect">
            <a:avLst/>
          </a:prstGeom>
          <a:noFill/>
          <a:ln>
            <a:noFill/>
          </a:ln>
        </p:spPr>
      </p:pic>
      <p:pic>
        <p:nvPicPr>
          <p:cNvPr id="916" name="Google Shape;916;p99"/>
          <p:cNvPicPr preferRelativeResize="0"/>
          <p:nvPr/>
        </p:nvPicPr>
        <p:blipFill>
          <a:blip r:embed="rId5">
            <a:alphaModFix/>
          </a:blip>
          <a:stretch>
            <a:fillRect/>
          </a:stretch>
        </p:blipFill>
        <p:spPr>
          <a:xfrm>
            <a:off x="4184274" y="2588163"/>
            <a:ext cx="502225" cy="507350"/>
          </a:xfrm>
          <a:prstGeom prst="rect">
            <a:avLst/>
          </a:prstGeom>
          <a:noFill/>
          <a:ln>
            <a:noFill/>
          </a:ln>
        </p:spPr>
      </p:pic>
      <p:cxnSp>
        <p:nvCxnSpPr>
          <p:cNvPr id="917" name="Google Shape;917;p99"/>
          <p:cNvCxnSpPr>
            <a:endCxn id="916" idx="1"/>
          </p:cNvCxnSpPr>
          <p:nvPr/>
        </p:nvCxnSpPr>
        <p:spPr>
          <a:xfrm flipH="1" rot="10800000">
            <a:off x="3432174" y="2841838"/>
            <a:ext cx="752100" cy="3600"/>
          </a:xfrm>
          <a:prstGeom prst="straightConnector1">
            <a:avLst/>
          </a:prstGeom>
          <a:noFill/>
          <a:ln cap="flat" cmpd="sng" w="9525">
            <a:solidFill>
              <a:schemeClr val="dk2"/>
            </a:solidFill>
            <a:prstDash val="solid"/>
            <a:round/>
            <a:headEnd len="med" w="med" type="none"/>
            <a:tailEnd len="med" w="med" type="none"/>
          </a:ln>
        </p:spPr>
      </p:cxnSp>
      <p:cxnSp>
        <p:nvCxnSpPr>
          <p:cNvPr id="918" name="Google Shape;918;p99"/>
          <p:cNvCxnSpPr>
            <a:stCxn id="915" idx="2"/>
            <a:endCxn id="916" idx="0"/>
          </p:cNvCxnSpPr>
          <p:nvPr/>
        </p:nvCxnSpPr>
        <p:spPr>
          <a:xfrm>
            <a:off x="4435400" y="2092100"/>
            <a:ext cx="0" cy="496200"/>
          </a:xfrm>
          <a:prstGeom prst="straightConnector1">
            <a:avLst/>
          </a:prstGeom>
          <a:noFill/>
          <a:ln cap="flat" cmpd="sng" w="9525">
            <a:solidFill>
              <a:schemeClr val="dk2"/>
            </a:solidFill>
            <a:prstDash val="solid"/>
            <a:round/>
            <a:headEnd len="med" w="med" type="stealth"/>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00"/>
          <p:cNvSpPr txBox="1"/>
          <p:nvPr>
            <p:ph idx="1" type="subTitle"/>
          </p:nvPr>
        </p:nvSpPr>
        <p:spPr>
          <a:xfrm>
            <a:off x="193625" y="92300"/>
            <a:ext cx="8612400" cy="79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High-Level Working - Local Route</a:t>
            </a:r>
            <a:endParaRPr>
              <a:solidFill>
                <a:srgbClr val="FF7A00"/>
              </a:solidFill>
              <a:latin typeface="EB Garamond"/>
              <a:ea typeface="EB Garamond"/>
              <a:cs typeface="EB Garamond"/>
              <a:sym typeface="EB Garamond"/>
            </a:endParaRPr>
          </a:p>
        </p:txBody>
      </p:sp>
      <p:sp>
        <p:nvSpPr>
          <p:cNvPr id="924" name="Google Shape;924;p10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cxnSp>
        <p:nvCxnSpPr>
          <p:cNvPr id="925" name="Google Shape;925;p100"/>
          <p:cNvCxnSpPr/>
          <p:nvPr/>
        </p:nvCxnSpPr>
        <p:spPr>
          <a:xfrm rot="10800000">
            <a:off x="-892350" y="58850"/>
            <a:ext cx="35100" cy="35100"/>
          </a:xfrm>
          <a:prstGeom prst="straightConnector1">
            <a:avLst/>
          </a:prstGeom>
          <a:noFill/>
          <a:ln cap="flat" cmpd="sng" w="9525">
            <a:solidFill>
              <a:schemeClr val="dk2"/>
            </a:solidFill>
            <a:prstDash val="solid"/>
            <a:round/>
            <a:headEnd len="med" w="med" type="none"/>
            <a:tailEnd len="med" w="med" type="triangle"/>
          </a:ln>
        </p:spPr>
      </p:cxnSp>
      <p:pic>
        <p:nvPicPr>
          <p:cNvPr id="926" name="Google Shape;926;p100"/>
          <p:cNvPicPr preferRelativeResize="0"/>
          <p:nvPr/>
        </p:nvPicPr>
        <p:blipFill>
          <a:blip r:embed="rId3">
            <a:alphaModFix/>
          </a:blip>
          <a:stretch>
            <a:fillRect/>
          </a:stretch>
        </p:blipFill>
        <p:spPr>
          <a:xfrm>
            <a:off x="1965104" y="1178163"/>
            <a:ext cx="5069446" cy="3327362"/>
          </a:xfrm>
          <a:prstGeom prst="rect">
            <a:avLst/>
          </a:prstGeom>
          <a:noFill/>
          <a:ln>
            <a:noFill/>
          </a:ln>
        </p:spPr>
      </p:pic>
      <p:pic>
        <p:nvPicPr>
          <p:cNvPr id="927" name="Google Shape;927;p100"/>
          <p:cNvPicPr preferRelativeResize="0"/>
          <p:nvPr/>
        </p:nvPicPr>
        <p:blipFill>
          <a:blip r:embed="rId4">
            <a:alphaModFix/>
          </a:blip>
          <a:stretch>
            <a:fillRect/>
          </a:stretch>
        </p:blipFill>
        <p:spPr>
          <a:xfrm>
            <a:off x="4150512" y="1522325"/>
            <a:ext cx="569775" cy="569775"/>
          </a:xfrm>
          <a:prstGeom prst="rect">
            <a:avLst/>
          </a:prstGeom>
          <a:noFill/>
          <a:ln>
            <a:noFill/>
          </a:ln>
        </p:spPr>
      </p:pic>
      <p:pic>
        <p:nvPicPr>
          <p:cNvPr id="928" name="Google Shape;928;p100"/>
          <p:cNvPicPr preferRelativeResize="0"/>
          <p:nvPr/>
        </p:nvPicPr>
        <p:blipFill>
          <a:blip r:embed="rId5">
            <a:alphaModFix/>
          </a:blip>
          <a:stretch>
            <a:fillRect/>
          </a:stretch>
        </p:blipFill>
        <p:spPr>
          <a:xfrm>
            <a:off x="4184274" y="2588163"/>
            <a:ext cx="502225" cy="507350"/>
          </a:xfrm>
          <a:prstGeom prst="rect">
            <a:avLst/>
          </a:prstGeom>
          <a:noFill/>
          <a:ln>
            <a:noFill/>
          </a:ln>
        </p:spPr>
      </p:pic>
      <p:cxnSp>
        <p:nvCxnSpPr>
          <p:cNvPr id="929" name="Google Shape;929;p100"/>
          <p:cNvCxnSpPr>
            <a:endCxn id="928" idx="1"/>
          </p:cNvCxnSpPr>
          <p:nvPr/>
        </p:nvCxnSpPr>
        <p:spPr>
          <a:xfrm flipH="1" rot="10800000">
            <a:off x="3432174" y="2841838"/>
            <a:ext cx="752100" cy="3600"/>
          </a:xfrm>
          <a:prstGeom prst="straightConnector1">
            <a:avLst/>
          </a:prstGeom>
          <a:noFill/>
          <a:ln cap="flat" cmpd="sng" w="9525">
            <a:solidFill>
              <a:schemeClr val="dk2"/>
            </a:solidFill>
            <a:prstDash val="solid"/>
            <a:round/>
            <a:headEnd len="med" w="med" type="none"/>
            <a:tailEnd len="med" w="med" type="none"/>
          </a:ln>
        </p:spPr>
      </p:cxnSp>
      <p:sp>
        <p:nvSpPr>
          <p:cNvPr id="930" name="Google Shape;930;p100"/>
          <p:cNvSpPr txBox="1"/>
          <p:nvPr/>
        </p:nvSpPr>
        <p:spPr>
          <a:xfrm>
            <a:off x="3432175" y="2931475"/>
            <a:ext cx="7521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10.77.2.5</a:t>
            </a:r>
            <a:endParaRPr b="1" sz="1000"/>
          </a:p>
        </p:txBody>
      </p:sp>
      <p:cxnSp>
        <p:nvCxnSpPr>
          <p:cNvPr id="931" name="Google Shape;931;p100"/>
          <p:cNvCxnSpPr>
            <a:stCxn id="928" idx="3"/>
          </p:cNvCxnSpPr>
          <p:nvPr/>
        </p:nvCxnSpPr>
        <p:spPr>
          <a:xfrm flipH="1" rot="10800000">
            <a:off x="4686499" y="2834938"/>
            <a:ext cx="796800" cy="69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1000"/>
                                        <p:tgtEl>
                                          <p:spTgt spid="9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1"/>
          <p:cNvSpPr txBox="1"/>
          <p:nvPr>
            <p:ph type="ctrTitle"/>
          </p:nvPr>
        </p:nvSpPr>
        <p:spPr>
          <a:xfrm>
            <a:off x="992850" y="1573300"/>
            <a:ext cx="74649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Public and Private Subnets</a:t>
            </a:r>
            <a:endParaRPr sz="3600">
              <a:solidFill>
                <a:srgbClr val="666666"/>
              </a:solidFill>
              <a:latin typeface="EB Garamond"/>
              <a:ea typeface="EB Garamond"/>
              <a:cs typeface="EB Garamond"/>
              <a:sym typeface="EB Garamond"/>
            </a:endParaRPr>
          </a:p>
        </p:txBody>
      </p:sp>
      <p:sp>
        <p:nvSpPr>
          <p:cNvPr id="937" name="Google Shape;937;p10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Important Architecture Concept</a:t>
            </a:r>
            <a:endParaRPr>
              <a:solidFill>
                <a:srgbClr val="FF7A00"/>
              </a:solidFill>
              <a:latin typeface="EB Garamond"/>
              <a:ea typeface="EB Garamond"/>
              <a:cs typeface="EB Garamond"/>
              <a:sym typeface="EB Garamond"/>
            </a:endParaRPr>
          </a:p>
        </p:txBody>
      </p:sp>
      <p:cxnSp>
        <p:nvCxnSpPr>
          <p:cNvPr id="938" name="Google Shape;938;p10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939" name="Google Shape;939;p10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02"/>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Public Subnet</a:t>
            </a:r>
            <a:endParaRPr>
              <a:solidFill>
                <a:srgbClr val="FF7A00"/>
              </a:solidFill>
              <a:latin typeface="EB Garamond"/>
              <a:ea typeface="EB Garamond"/>
              <a:cs typeface="EB Garamond"/>
              <a:sym typeface="EB Garamond"/>
            </a:endParaRPr>
          </a:p>
        </p:txBody>
      </p:sp>
      <p:sp>
        <p:nvSpPr>
          <p:cNvPr id="945" name="Google Shape;945;p10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46" name="Google Shape;946;p102"/>
          <p:cNvSpPr txBox="1"/>
          <p:nvPr/>
        </p:nvSpPr>
        <p:spPr>
          <a:xfrm>
            <a:off x="399125" y="559950"/>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Public subnet is a subnet that is associated with an Internet Gateway.</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This subnet is recommended if you want to run a public-facing web application.</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Overall Security Risk:  High</a:t>
            </a:r>
            <a:endParaRPr sz="1800">
              <a:solidFill>
                <a:srgbClr val="666666"/>
              </a:solidFill>
              <a:latin typeface="EB Garamond"/>
              <a:ea typeface="EB Garamond"/>
              <a:cs typeface="EB Garamond"/>
              <a:sym typeface="EB Garamond"/>
            </a:endParaRPr>
          </a:p>
        </p:txBody>
      </p:sp>
      <p:pic>
        <p:nvPicPr>
          <p:cNvPr id="947" name="Google Shape;947;p102"/>
          <p:cNvPicPr preferRelativeResize="0"/>
          <p:nvPr/>
        </p:nvPicPr>
        <p:blipFill>
          <a:blip r:embed="rId3">
            <a:alphaModFix/>
          </a:blip>
          <a:stretch>
            <a:fillRect/>
          </a:stretch>
        </p:blipFill>
        <p:spPr>
          <a:xfrm>
            <a:off x="3125362" y="2659100"/>
            <a:ext cx="3042226" cy="1996775"/>
          </a:xfrm>
          <a:prstGeom prst="rect">
            <a:avLst/>
          </a:prstGeom>
          <a:noFill/>
          <a:ln>
            <a:noFill/>
          </a:ln>
        </p:spPr>
      </p:pic>
      <p:pic>
        <p:nvPicPr>
          <p:cNvPr id="948" name="Google Shape;948;p102"/>
          <p:cNvPicPr preferRelativeResize="0"/>
          <p:nvPr/>
        </p:nvPicPr>
        <p:blipFill>
          <a:blip r:embed="rId4">
            <a:alphaModFix/>
          </a:blip>
          <a:stretch>
            <a:fillRect/>
          </a:stretch>
        </p:blipFill>
        <p:spPr>
          <a:xfrm>
            <a:off x="4368875" y="2877775"/>
            <a:ext cx="406250" cy="406250"/>
          </a:xfrm>
          <a:prstGeom prst="rect">
            <a:avLst/>
          </a:prstGeom>
          <a:noFill/>
          <a:ln>
            <a:noFill/>
          </a:ln>
        </p:spPr>
      </p:pic>
      <p:cxnSp>
        <p:nvCxnSpPr>
          <p:cNvPr id="949" name="Google Shape;949;p102"/>
          <p:cNvCxnSpPr/>
          <p:nvPr/>
        </p:nvCxnSpPr>
        <p:spPr>
          <a:xfrm flipH="1" rot="10800000">
            <a:off x="3965175" y="3226325"/>
            <a:ext cx="233700" cy="261900"/>
          </a:xfrm>
          <a:prstGeom prst="straightConnector1">
            <a:avLst/>
          </a:prstGeom>
          <a:noFill/>
          <a:ln cap="flat" cmpd="sng" w="9525">
            <a:solidFill>
              <a:schemeClr val="dk2"/>
            </a:solidFill>
            <a:prstDash val="solid"/>
            <a:round/>
            <a:headEnd len="med" w="med" type="none"/>
            <a:tailEnd len="med" w="med" type="stealth"/>
          </a:ln>
        </p:spPr>
      </p:cxnSp>
      <p:cxnSp>
        <p:nvCxnSpPr>
          <p:cNvPr id="950" name="Google Shape;950;p102"/>
          <p:cNvCxnSpPr/>
          <p:nvPr/>
        </p:nvCxnSpPr>
        <p:spPr>
          <a:xfrm flipH="1" rot="10800000">
            <a:off x="4135175" y="3353925"/>
            <a:ext cx="233700" cy="261900"/>
          </a:xfrm>
          <a:prstGeom prst="straightConnector1">
            <a:avLst/>
          </a:prstGeom>
          <a:noFill/>
          <a:ln cap="flat" cmpd="sng" w="9525">
            <a:solidFill>
              <a:schemeClr val="dk2"/>
            </a:solidFill>
            <a:prstDash val="solid"/>
            <a:round/>
            <a:headEnd len="med" w="med" type="stealth"/>
            <a:tailEnd len="med" w="med"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03"/>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Private Subnet</a:t>
            </a:r>
            <a:endParaRPr>
              <a:solidFill>
                <a:srgbClr val="FF7A00"/>
              </a:solidFill>
              <a:latin typeface="EB Garamond"/>
              <a:ea typeface="EB Garamond"/>
              <a:cs typeface="EB Garamond"/>
              <a:sym typeface="EB Garamond"/>
            </a:endParaRPr>
          </a:p>
        </p:txBody>
      </p:sp>
      <p:sp>
        <p:nvSpPr>
          <p:cNvPr id="956" name="Google Shape;956;p10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57" name="Google Shape;957;p103"/>
          <p:cNvSpPr txBox="1"/>
          <p:nvPr/>
        </p:nvSpPr>
        <p:spPr>
          <a:xfrm>
            <a:off x="345450" y="626575"/>
            <a:ext cx="8229600" cy="13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Private subnets are the ones that do not have an Internet Gateway attached to it.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No New connections from the Internet can reach to the EC2 instances within the private subnet.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p:txBody>
      </p:sp>
      <p:pic>
        <p:nvPicPr>
          <p:cNvPr id="958" name="Google Shape;958;p103"/>
          <p:cNvPicPr preferRelativeResize="0"/>
          <p:nvPr/>
        </p:nvPicPr>
        <p:blipFill>
          <a:blip r:embed="rId3">
            <a:alphaModFix/>
          </a:blip>
          <a:stretch>
            <a:fillRect/>
          </a:stretch>
        </p:blipFill>
        <p:spPr>
          <a:xfrm>
            <a:off x="2939137" y="2529437"/>
            <a:ext cx="3042226" cy="1996775"/>
          </a:xfrm>
          <a:prstGeom prst="rect">
            <a:avLst/>
          </a:prstGeom>
          <a:noFill/>
          <a:ln>
            <a:noFill/>
          </a:ln>
        </p:spPr>
      </p:pic>
      <p:pic>
        <p:nvPicPr>
          <p:cNvPr id="959" name="Google Shape;959;p103"/>
          <p:cNvPicPr preferRelativeResize="0"/>
          <p:nvPr/>
        </p:nvPicPr>
        <p:blipFill>
          <a:blip r:embed="rId4">
            <a:alphaModFix/>
          </a:blip>
          <a:stretch>
            <a:fillRect/>
          </a:stretch>
        </p:blipFill>
        <p:spPr>
          <a:xfrm>
            <a:off x="4182650" y="2748112"/>
            <a:ext cx="406250" cy="406250"/>
          </a:xfrm>
          <a:prstGeom prst="rect">
            <a:avLst/>
          </a:prstGeom>
          <a:noFill/>
          <a:ln>
            <a:noFill/>
          </a:ln>
        </p:spPr>
      </p:pic>
      <p:cxnSp>
        <p:nvCxnSpPr>
          <p:cNvPr id="960" name="Google Shape;960;p103"/>
          <p:cNvCxnSpPr/>
          <p:nvPr/>
        </p:nvCxnSpPr>
        <p:spPr>
          <a:xfrm flipH="1" rot="10800000">
            <a:off x="3816350" y="3124713"/>
            <a:ext cx="233700" cy="261900"/>
          </a:xfrm>
          <a:prstGeom prst="straightConnector1">
            <a:avLst/>
          </a:prstGeom>
          <a:noFill/>
          <a:ln cap="flat" cmpd="sng" w="9525">
            <a:solidFill>
              <a:schemeClr val="dk2"/>
            </a:solidFill>
            <a:prstDash val="solid"/>
            <a:round/>
            <a:headEnd len="med" w="med" type="none"/>
            <a:tailEnd len="med" w="med" type="stealth"/>
          </a:ln>
        </p:spPr>
      </p:cxnSp>
      <p:pic>
        <p:nvPicPr>
          <p:cNvPr id="961" name="Google Shape;961;p103"/>
          <p:cNvPicPr preferRelativeResize="0"/>
          <p:nvPr/>
        </p:nvPicPr>
        <p:blipFill>
          <a:blip r:embed="rId5">
            <a:alphaModFix/>
          </a:blip>
          <a:stretch>
            <a:fillRect/>
          </a:stretch>
        </p:blipFill>
        <p:spPr>
          <a:xfrm>
            <a:off x="4572009" y="3043731"/>
            <a:ext cx="525780" cy="34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2"/>
          <p:cNvSpPr txBox="1"/>
          <p:nvPr>
            <p:ph idx="1" type="subTitle"/>
          </p:nvPr>
        </p:nvSpPr>
        <p:spPr>
          <a:xfrm>
            <a:off x="180225" y="118675"/>
            <a:ext cx="8612400" cy="86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AWS Data Centers</a:t>
            </a:r>
            <a:endParaRPr>
              <a:solidFill>
                <a:srgbClr val="FF7A00"/>
              </a:solidFill>
              <a:latin typeface="EB Garamond"/>
              <a:ea typeface="EB Garamond"/>
              <a:cs typeface="EB Garamond"/>
              <a:sym typeface="EB Garamond"/>
            </a:endParaRPr>
          </a:p>
        </p:txBody>
      </p:sp>
      <p:sp>
        <p:nvSpPr>
          <p:cNvPr id="157" name="Google Shape;157;p3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58" name="Google Shape;158;p32"/>
          <p:cNvSpPr txBox="1"/>
          <p:nvPr/>
        </p:nvSpPr>
        <p:spPr>
          <a:xfrm>
            <a:off x="213900" y="983325"/>
            <a:ext cx="7984200" cy="13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A single data center typically has 1000s of servers.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What if data center goes down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datacenters.jpg" id="159" name="Google Shape;159;p32"/>
          <p:cNvPicPr preferRelativeResize="0"/>
          <p:nvPr/>
        </p:nvPicPr>
        <p:blipFill>
          <a:blip r:embed="rId3">
            <a:alphaModFix/>
          </a:blip>
          <a:stretch>
            <a:fillRect/>
          </a:stretch>
        </p:blipFill>
        <p:spPr>
          <a:xfrm>
            <a:off x="6307552" y="1393225"/>
            <a:ext cx="2544050" cy="1695599"/>
          </a:xfrm>
          <a:prstGeom prst="rect">
            <a:avLst/>
          </a:prstGeom>
          <a:noFill/>
          <a:ln>
            <a:noFill/>
          </a:ln>
        </p:spPr>
      </p:pic>
      <p:pic>
        <p:nvPicPr>
          <p:cNvPr descr="Screen Shot 2017-08-25 at 11.24.46 AM.png" id="160" name="Google Shape;160;p32"/>
          <p:cNvPicPr preferRelativeResize="0"/>
          <p:nvPr/>
        </p:nvPicPr>
        <p:blipFill>
          <a:blip r:embed="rId4">
            <a:alphaModFix/>
          </a:blip>
          <a:stretch>
            <a:fillRect/>
          </a:stretch>
        </p:blipFill>
        <p:spPr>
          <a:xfrm>
            <a:off x="2173625" y="2890975"/>
            <a:ext cx="1890275" cy="1091800"/>
          </a:xfrm>
          <a:prstGeom prst="rect">
            <a:avLst/>
          </a:prstGeom>
          <a:noFill/>
          <a:ln>
            <a:noFill/>
          </a:ln>
        </p:spPr>
      </p:pic>
      <p:cxnSp>
        <p:nvCxnSpPr>
          <p:cNvPr id="161" name="Google Shape;161;p32"/>
          <p:cNvCxnSpPr/>
          <p:nvPr/>
        </p:nvCxnSpPr>
        <p:spPr>
          <a:xfrm flipH="1">
            <a:off x="1874125" y="2709250"/>
            <a:ext cx="2424000" cy="1344600"/>
          </a:xfrm>
          <a:prstGeom prst="straightConnector1">
            <a:avLst/>
          </a:prstGeom>
          <a:noFill/>
          <a:ln cap="flat" cmpd="sng" w="19050">
            <a:solidFill>
              <a:srgbClr val="CC0000"/>
            </a:solidFill>
            <a:prstDash val="solid"/>
            <a:round/>
            <a:headEnd len="med" w="med" type="none"/>
            <a:tailEnd len="med" w="med" type="none"/>
          </a:ln>
        </p:spPr>
      </p:cxnSp>
      <p:cxnSp>
        <p:nvCxnSpPr>
          <p:cNvPr id="162" name="Google Shape;162;p32"/>
          <p:cNvCxnSpPr/>
          <p:nvPr/>
        </p:nvCxnSpPr>
        <p:spPr>
          <a:xfrm>
            <a:off x="1955550" y="2719425"/>
            <a:ext cx="2210100" cy="1242600"/>
          </a:xfrm>
          <a:prstGeom prst="straightConnector1">
            <a:avLst/>
          </a:prstGeom>
          <a:noFill/>
          <a:ln cap="flat" cmpd="sng" w="19050">
            <a:solidFill>
              <a:srgbClr val="CC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04"/>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Benefits of Private Subnet</a:t>
            </a:r>
            <a:endParaRPr>
              <a:solidFill>
                <a:srgbClr val="FF7A00"/>
              </a:solidFill>
              <a:latin typeface="EB Garamond"/>
              <a:ea typeface="EB Garamond"/>
              <a:cs typeface="EB Garamond"/>
              <a:sym typeface="EB Garamond"/>
            </a:endParaRPr>
          </a:p>
        </p:txBody>
      </p:sp>
      <p:sp>
        <p:nvSpPr>
          <p:cNvPr id="967" name="Google Shape;967;p10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68" name="Google Shape;968;p104"/>
          <p:cNvSpPr txBox="1"/>
          <p:nvPr/>
        </p:nvSpPr>
        <p:spPr>
          <a:xfrm>
            <a:off x="345450" y="924423"/>
            <a:ext cx="8229600" cy="1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Since internet connectivity is not present, it is much more difficult by an attacker to attack the system in private subnet directly.</a:t>
            </a:r>
            <a:endParaRPr sz="1800">
              <a:solidFill>
                <a:srgbClr val="666666"/>
              </a:solidFill>
              <a:latin typeface="EB Garamond"/>
              <a:ea typeface="EB Garamond"/>
              <a:cs typeface="EB Garamond"/>
              <a:sym typeface="EB Garamond"/>
            </a:endParaRPr>
          </a:p>
        </p:txBody>
      </p:sp>
      <p:pic>
        <p:nvPicPr>
          <p:cNvPr id="969" name="Google Shape;969;p104"/>
          <p:cNvPicPr preferRelativeResize="0"/>
          <p:nvPr/>
        </p:nvPicPr>
        <p:blipFill>
          <a:blip r:embed="rId3">
            <a:alphaModFix/>
          </a:blip>
          <a:stretch>
            <a:fillRect/>
          </a:stretch>
        </p:blipFill>
        <p:spPr>
          <a:xfrm>
            <a:off x="748655" y="2539925"/>
            <a:ext cx="1065700" cy="1166700"/>
          </a:xfrm>
          <a:prstGeom prst="rect">
            <a:avLst/>
          </a:prstGeom>
          <a:noFill/>
          <a:ln>
            <a:noFill/>
          </a:ln>
        </p:spPr>
      </p:pic>
      <p:sp>
        <p:nvSpPr>
          <p:cNvPr id="970" name="Google Shape;970;p104"/>
          <p:cNvSpPr/>
          <p:nvPr/>
        </p:nvSpPr>
        <p:spPr>
          <a:xfrm>
            <a:off x="4872300" y="2510675"/>
            <a:ext cx="2496900" cy="122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1" name="Google Shape;971;p104"/>
          <p:cNvPicPr preferRelativeResize="0"/>
          <p:nvPr/>
        </p:nvPicPr>
        <p:blipFill>
          <a:blip r:embed="rId4">
            <a:alphaModFix/>
          </a:blip>
          <a:stretch>
            <a:fillRect/>
          </a:stretch>
        </p:blipFill>
        <p:spPr>
          <a:xfrm>
            <a:off x="5152852" y="2766829"/>
            <a:ext cx="707200" cy="712900"/>
          </a:xfrm>
          <a:prstGeom prst="rect">
            <a:avLst/>
          </a:prstGeom>
          <a:noFill/>
          <a:ln>
            <a:noFill/>
          </a:ln>
        </p:spPr>
      </p:pic>
      <p:pic>
        <p:nvPicPr>
          <p:cNvPr id="972" name="Google Shape;972;p104"/>
          <p:cNvPicPr preferRelativeResize="0"/>
          <p:nvPr/>
        </p:nvPicPr>
        <p:blipFill>
          <a:blip r:embed="rId4">
            <a:alphaModFix/>
          </a:blip>
          <a:stretch>
            <a:fillRect/>
          </a:stretch>
        </p:blipFill>
        <p:spPr>
          <a:xfrm>
            <a:off x="6268477" y="2766829"/>
            <a:ext cx="707200" cy="712900"/>
          </a:xfrm>
          <a:prstGeom prst="rect">
            <a:avLst/>
          </a:prstGeom>
          <a:noFill/>
          <a:ln>
            <a:noFill/>
          </a:ln>
        </p:spPr>
      </p:pic>
      <p:cxnSp>
        <p:nvCxnSpPr>
          <p:cNvPr id="973" name="Google Shape;973;p104"/>
          <p:cNvCxnSpPr/>
          <p:nvPr/>
        </p:nvCxnSpPr>
        <p:spPr>
          <a:xfrm>
            <a:off x="2487575" y="2752400"/>
            <a:ext cx="1935900" cy="27900"/>
          </a:xfrm>
          <a:prstGeom prst="straightConnector1">
            <a:avLst/>
          </a:prstGeom>
          <a:noFill/>
          <a:ln cap="flat" cmpd="sng" w="9525">
            <a:solidFill>
              <a:schemeClr val="dk2"/>
            </a:solidFill>
            <a:prstDash val="solid"/>
            <a:round/>
            <a:headEnd len="med" w="med" type="none"/>
            <a:tailEnd len="med" w="med" type="stealth"/>
          </a:ln>
        </p:spPr>
      </p:cxnSp>
      <p:sp>
        <p:nvSpPr>
          <p:cNvPr id="974" name="Google Shape;974;p104"/>
          <p:cNvSpPr txBox="1"/>
          <p:nvPr/>
        </p:nvSpPr>
        <p:spPr>
          <a:xfrm>
            <a:off x="2768125" y="2219350"/>
            <a:ext cx="13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Attack Attack!</a:t>
            </a:r>
            <a:endParaRPr/>
          </a:p>
        </p:txBody>
      </p:sp>
      <p:cxnSp>
        <p:nvCxnSpPr>
          <p:cNvPr id="975" name="Google Shape;975;p104"/>
          <p:cNvCxnSpPr/>
          <p:nvPr/>
        </p:nvCxnSpPr>
        <p:spPr>
          <a:xfrm>
            <a:off x="2454963" y="3461125"/>
            <a:ext cx="1879800" cy="18600"/>
          </a:xfrm>
          <a:prstGeom prst="straightConnector1">
            <a:avLst/>
          </a:prstGeom>
          <a:noFill/>
          <a:ln cap="flat" cmpd="sng" w="9525">
            <a:solidFill>
              <a:schemeClr val="dk2"/>
            </a:solidFill>
            <a:prstDash val="solid"/>
            <a:round/>
            <a:headEnd len="med" w="med" type="none"/>
            <a:tailEnd len="med" w="med" type="stealth"/>
          </a:ln>
        </p:spPr>
      </p:cxnSp>
      <p:sp>
        <p:nvSpPr>
          <p:cNvPr id="976" name="Google Shape;976;p104"/>
          <p:cNvSpPr txBox="1"/>
          <p:nvPr/>
        </p:nvSpPr>
        <p:spPr>
          <a:xfrm>
            <a:off x="2108875" y="3559425"/>
            <a:ext cx="271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Oh No! EC2 is in Private Subnet</a:t>
            </a:r>
            <a:endParaRPr sz="1300"/>
          </a:p>
        </p:txBody>
      </p:sp>
      <p:sp>
        <p:nvSpPr>
          <p:cNvPr id="977" name="Google Shape;977;p104"/>
          <p:cNvSpPr txBox="1"/>
          <p:nvPr/>
        </p:nvSpPr>
        <p:spPr>
          <a:xfrm>
            <a:off x="776450" y="3735875"/>
            <a:ext cx="10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Attacker</a:t>
            </a:r>
            <a:endParaRPr b="1"/>
          </a:p>
        </p:txBody>
      </p:sp>
      <p:sp>
        <p:nvSpPr>
          <p:cNvPr id="978" name="Google Shape;978;p104"/>
          <p:cNvSpPr txBox="1"/>
          <p:nvPr/>
        </p:nvSpPr>
        <p:spPr>
          <a:xfrm>
            <a:off x="5526925" y="3805925"/>
            <a:ext cx="151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Private Subnet</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05"/>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Important Note</a:t>
            </a:r>
            <a:endParaRPr>
              <a:solidFill>
                <a:srgbClr val="FF7A00"/>
              </a:solidFill>
              <a:latin typeface="EB Garamond"/>
              <a:ea typeface="EB Garamond"/>
              <a:cs typeface="EB Garamond"/>
              <a:sym typeface="EB Garamond"/>
            </a:endParaRPr>
          </a:p>
        </p:txBody>
      </p:sp>
      <p:sp>
        <p:nvSpPr>
          <p:cNvPr id="984" name="Google Shape;984;p10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985" name="Google Shape;985;p105"/>
          <p:cNvSpPr txBox="1"/>
          <p:nvPr/>
        </p:nvSpPr>
        <p:spPr>
          <a:xfrm>
            <a:off x="410900" y="856286"/>
            <a:ext cx="8229600" cy="11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Even though the EC2 instance are in private subnet, the local level communication between EC2 in public and private will still work using private IPs.</a:t>
            </a:r>
            <a:endParaRPr sz="1800">
              <a:solidFill>
                <a:srgbClr val="666666"/>
              </a:solidFill>
              <a:latin typeface="EB Garamond"/>
              <a:ea typeface="EB Garamond"/>
              <a:cs typeface="EB Garamond"/>
              <a:sym typeface="EB Garamond"/>
            </a:endParaRPr>
          </a:p>
        </p:txBody>
      </p:sp>
      <p:sp>
        <p:nvSpPr>
          <p:cNvPr id="986" name="Google Shape;986;p105"/>
          <p:cNvSpPr/>
          <p:nvPr/>
        </p:nvSpPr>
        <p:spPr>
          <a:xfrm>
            <a:off x="3806200" y="3433525"/>
            <a:ext cx="2496900" cy="1225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7" name="Google Shape;987;p105"/>
          <p:cNvPicPr preferRelativeResize="0"/>
          <p:nvPr/>
        </p:nvPicPr>
        <p:blipFill>
          <a:blip r:embed="rId3">
            <a:alphaModFix/>
          </a:blip>
          <a:stretch>
            <a:fillRect/>
          </a:stretch>
        </p:blipFill>
        <p:spPr>
          <a:xfrm>
            <a:off x="4086752" y="3689679"/>
            <a:ext cx="707200" cy="712900"/>
          </a:xfrm>
          <a:prstGeom prst="rect">
            <a:avLst/>
          </a:prstGeom>
          <a:noFill/>
          <a:ln>
            <a:noFill/>
          </a:ln>
        </p:spPr>
      </p:pic>
      <p:pic>
        <p:nvPicPr>
          <p:cNvPr id="988" name="Google Shape;988;p105"/>
          <p:cNvPicPr preferRelativeResize="0"/>
          <p:nvPr/>
        </p:nvPicPr>
        <p:blipFill>
          <a:blip r:embed="rId3">
            <a:alphaModFix/>
          </a:blip>
          <a:stretch>
            <a:fillRect/>
          </a:stretch>
        </p:blipFill>
        <p:spPr>
          <a:xfrm>
            <a:off x="5202377" y="3689679"/>
            <a:ext cx="707200" cy="712900"/>
          </a:xfrm>
          <a:prstGeom prst="rect">
            <a:avLst/>
          </a:prstGeom>
          <a:noFill/>
          <a:ln>
            <a:noFill/>
          </a:ln>
        </p:spPr>
      </p:pic>
      <p:sp>
        <p:nvSpPr>
          <p:cNvPr id="989" name="Google Shape;989;p105"/>
          <p:cNvSpPr/>
          <p:nvPr/>
        </p:nvSpPr>
        <p:spPr>
          <a:xfrm>
            <a:off x="3806200" y="1865625"/>
            <a:ext cx="2496900" cy="12252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0" name="Google Shape;990;p105"/>
          <p:cNvPicPr preferRelativeResize="0"/>
          <p:nvPr/>
        </p:nvPicPr>
        <p:blipFill>
          <a:blip r:embed="rId3">
            <a:alphaModFix/>
          </a:blip>
          <a:stretch>
            <a:fillRect/>
          </a:stretch>
        </p:blipFill>
        <p:spPr>
          <a:xfrm>
            <a:off x="4086752" y="2121779"/>
            <a:ext cx="707200" cy="712900"/>
          </a:xfrm>
          <a:prstGeom prst="rect">
            <a:avLst/>
          </a:prstGeom>
          <a:noFill/>
          <a:ln>
            <a:noFill/>
          </a:ln>
        </p:spPr>
      </p:pic>
      <p:pic>
        <p:nvPicPr>
          <p:cNvPr id="991" name="Google Shape;991;p105"/>
          <p:cNvPicPr preferRelativeResize="0"/>
          <p:nvPr/>
        </p:nvPicPr>
        <p:blipFill>
          <a:blip r:embed="rId3">
            <a:alphaModFix/>
          </a:blip>
          <a:stretch>
            <a:fillRect/>
          </a:stretch>
        </p:blipFill>
        <p:spPr>
          <a:xfrm>
            <a:off x="5202377" y="2121779"/>
            <a:ext cx="707200" cy="712900"/>
          </a:xfrm>
          <a:prstGeom prst="rect">
            <a:avLst/>
          </a:prstGeom>
          <a:noFill/>
          <a:ln>
            <a:noFill/>
          </a:ln>
        </p:spPr>
      </p:pic>
      <p:cxnSp>
        <p:nvCxnSpPr>
          <p:cNvPr id="992" name="Google Shape;992;p105"/>
          <p:cNvCxnSpPr/>
          <p:nvPr/>
        </p:nvCxnSpPr>
        <p:spPr>
          <a:xfrm>
            <a:off x="4440350" y="2967575"/>
            <a:ext cx="0" cy="589200"/>
          </a:xfrm>
          <a:prstGeom prst="straightConnector1">
            <a:avLst/>
          </a:prstGeom>
          <a:noFill/>
          <a:ln cap="flat" cmpd="sng" w="9525">
            <a:solidFill>
              <a:schemeClr val="dk2"/>
            </a:solidFill>
            <a:prstDash val="solid"/>
            <a:round/>
            <a:headEnd len="med" w="med" type="none"/>
            <a:tailEnd len="med" w="med" type="stealth"/>
          </a:ln>
        </p:spPr>
      </p:cxnSp>
      <p:cxnSp>
        <p:nvCxnSpPr>
          <p:cNvPr id="993" name="Google Shape;993;p105"/>
          <p:cNvCxnSpPr/>
          <p:nvPr/>
        </p:nvCxnSpPr>
        <p:spPr>
          <a:xfrm>
            <a:off x="5555975" y="2901825"/>
            <a:ext cx="0" cy="589200"/>
          </a:xfrm>
          <a:prstGeom prst="straightConnector1">
            <a:avLst/>
          </a:prstGeom>
          <a:noFill/>
          <a:ln cap="flat" cmpd="sng" w="9525">
            <a:solidFill>
              <a:schemeClr val="dk2"/>
            </a:solidFill>
            <a:prstDash val="solid"/>
            <a:round/>
            <a:headEnd len="med" w="med" type="none"/>
            <a:tailEnd len="med" w="med" type="stealth"/>
          </a:ln>
        </p:spPr>
      </p:cxnSp>
      <p:sp>
        <p:nvSpPr>
          <p:cNvPr id="994" name="Google Shape;994;p105"/>
          <p:cNvSpPr txBox="1"/>
          <p:nvPr/>
        </p:nvSpPr>
        <p:spPr>
          <a:xfrm>
            <a:off x="6490150" y="2278125"/>
            <a:ext cx="129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Public Subnet</a:t>
            </a:r>
            <a:endParaRPr/>
          </a:p>
        </p:txBody>
      </p:sp>
      <p:sp>
        <p:nvSpPr>
          <p:cNvPr id="995" name="Google Shape;995;p105"/>
          <p:cNvSpPr txBox="1"/>
          <p:nvPr/>
        </p:nvSpPr>
        <p:spPr>
          <a:xfrm>
            <a:off x="6410650" y="3780900"/>
            <a:ext cx="144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Private Subnet</a:t>
            </a:r>
            <a:endParaRPr/>
          </a:p>
        </p:txBody>
      </p:sp>
      <p:pic>
        <p:nvPicPr>
          <p:cNvPr id="996" name="Google Shape;996;p105"/>
          <p:cNvPicPr preferRelativeResize="0"/>
          <p:nvPr/>
        </p:nvPicPr>
        <p:blipFill>
          <a:blip r:embed="rId4">
            <a:alphaModFix/>
          </a:blip>
          <a:stretch>
            <a:fillRect/>
          </a:stretch>
        </p:blipFill>
        <p:spPr>
          <a:xfrm>
            <a:off x="608380" y="2678825"/>
            <a:ext cx="1065700" cy="1166700"/>
          </a:xfrm>
          <a:prstGeom prst="rect">
            <a:avLst/>
          </a:prstGeom>
          <a:noFill/>
          <a:ln>
            <a:noFill/>
          </a:ln>
        </p:spPr>
      </p:pic>
      <p:cxnSp>
        <p:nvCxnSpPr>
          <p:cNvPr id="997" name="Google Shape;997;p105"/>
          <p:cNvCxnSpPr>
            <a:endCxn id="989" idx="1"/>
          </p:cNvCxnSpPr>
          <p:nvPr/>
        </p:nvCxnSpPr>
        <p:spPr>
          <a:xfrm flipH="1" rot="10800000">
            <a:off x="1674100" y="2478225"/>
            <a:ext cx="2132100" cy="783900"/>
          </a:xfrm>
          <a:prstGeom prst="straightConnector1">
            <a:avLst/>
          </a:prstGeom>
          <a:noFill/>
          <a:ln cap="flat" cmpd="sng" w="9525">
            <a:solidFill>
              <a:schemeClr val="dk2"/>
            </a:solidFill>
            <a:prstDash val="solid"/>
            <a:round/>
            <a:headEnd len="med" w="med" type="none"/>
            <a:tailEnd len="med" w="med" type="stealth"/>
          </a:ln>
        </p:spPr>
      </p:cxnSp>
      <p:sp>
        <p:nvSpPr>
          <p:cNvPr id="998" name="Google Shape;998;p105"/>
          <p:cNvSpPr txBox="1"/>
          <p:nvPr/>
        </p:nvSpPr>
        <p:spPr>
          <a:xfrm>
            <a:off x="1673950" y="2293575"/>
            <a:ext cx="1945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Attack Public Subnet EC2</a:t>
            </a:r>
            <a:endParaRPr sz="1200"/>
          </a:p>
        </p:txBody>
      </p:sp>
      <p:sp>
        <p:nvSpPr>
          <p:cNvPr id="999" name="Google Shape;999;p105"/>
          <p:cNvSpPr txBox="1"/>
          <p:nvPr/>
        </p:nvSpPr>
        <p:spPr>
          <a:xfrm>
            <a:off x="636175" y="3846025"/>
            <a:ext cx="10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Attacker</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06"/>
          <p:cNvSpPr txBox="1"/>
          <p:nvPr>
            <p:ph idx="1" type="subTitle"/>
          </p:nvPr>
        </p:nvSpPr>
        <p:spPr>
          <a:xfrm>
            <a:off x="254216" y="18762"/>
            <a:ext cx="8612400" cy="65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6AA84F"/>
                </a:solidFill>
                <a:latin typeface="EB Garamond"/>
                <a:ea typeface="EB Garamond"/>
                <a:cs typeface="EB Garamond"/>
                <a:sym typeface="EB Garamond"/>
              </a:rPr>
              <a:t>The Network Architecture</a:t>
            </a:r>
            <a:endParaRPr>
              <a:solidFill>
                <a:srgbClr val="6AA84F"/>
              </a:solidFill>
              <a:latin typeface="EB Garamond"/>
              <a:ea typeface="EB Garamond"/>
              <a:cs typeface="EB Garamond"/>
              <a:sym typeface="EB Garamond"/>
            </a:endParaRPr>
          </a:p>
        </p:txBody>
      </p:sp>
      <p:sp>
        <p:nvSpPr>
          <p:cNvPr id="1005" name="Google Shape;1005;p106"/>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06" name="Google Shape;1006;p106"/>
          <p:cNvSpPr txBox="1"/>
          <p:nvPr/>
        </p:nvSpPr>
        <p:spPr>
          <a:xfrm>
            <a:off x="234125" y="1169050"/>
            <a:ext cx="79842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descr="route_tables.jpg" id="1007" name="Google Shape;1007;p106"/>
          <p:cNvPicPr preferRelativeResize="0"/>
          <p:nvPr/>
        </p:nvPicPr>
        <p:blipFill>
          <a:blip r:embed="rId3">
            <a:alphaModFix/>
          </a:blip>
          <a:stretch>
            <a:fillRect/>
          </a:stretch>
        </p:blipFill>
        <p:spPr>
          <a:xfrm>
            <a:off x="1056027" y="874820"/>
            <a:ext cx="7162299" cy="39257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7"/>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000">
                <a:solidFill>
                  <a:srgbClr val="666666"/>
                </a:solidFill>
                <a:latin typeface="EB Garamond"/>
                <a:ea typeface="EB Garamond"/>
                <a:cs typeface="EB Garamond"/>
                <a:sym typeface="EB Garamond"/>
              </a:rPr>
              <a:t>Configuring Public and Private Subnet</a:t>
            </a:r>
            <a:endParaRPr sz="4000">
              <a:solidFill>
                <a:srgbClr val="666666"/>
              </a:solidFill>
              <a:latin typeface="EB Garamond"/>
              <a:ea typeface="EB Garamond"/>
              <a:cs typeface="EB Garamond"/>
              <a:sym typeface="EB Garamond"/>
            </a:endParaRPr>
          </a:p>
        </p:txBody>
      </p:sp>
      <p:sp>
        <p:nvSpPr>
          <p:cNvPr id="1013" name="Google Shape;1013;p107"/>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Better Architecture</a:t>
            </a:r>
            <a:endParaRPr>
              <a:solidFill>
                <a:srgbClr val="FF7A00"/>
              </a:solidFill>
              <a:latin typeface="EB Garamond"/>
              <a:ea typeface="EB Garamond"/>
              <a:cs typeface="EB Garamond"/>
              <a:sym typeface="EB Garamond"/>
            </a:endParaRPr>
          </a:p>
        </p:txBody>
      </p:sp>
      <p:cxnSp>
        <p:nvCxnSpPr>
          <p:cNvPr id="1014" name="Google Shape;1014;p107"/>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15" name="Google Shape;1015;p107"/>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8"/>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Public Subnet Configuration</a:t>
            </a:r>
            <a:endParaRPr>
              <a:solidFill>
                <a:srgbClr val="FF7A00"/>
              </a:solidFill>
              <a:latin typeface="EB Garamond"/>
              <a:ea typeface="EB Garamond"/>
              <a:cs typeface="EB Garamond"/>
              <a:sym typeface="EB Garamond"/>
            </a:endParaRPr>
          </a:p>
        </p:txBody>
      </p:sp>
      <p:sp>
        <p:nvSpPr>
          <p:cNvPr id="1021" name="Google Shape;1021;p108"/>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Following is true for Public Subnet: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60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Internet Gateway is Attached to VPC</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AutoNum type="arabicPeriod"/>
            </a:pPr>
            <a:r>
              <a:rPr lang="en" sz="1800">
                <a:solidFill>
                  <a:srgbClr val="666666"/>
                </a:solidFill>
                <a:latin typeface="EB Garamond"/>
                <a:ea typeface="EB Garamond"/>
                <a:cs typeface="EB Garamond"/>
                <a:sym typeface="EB Garamond"/>
              </a:rPr>
              <a:t>Route Table has route towards Internet Gateway.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022" name="Google Shape;1022;p108"/>
          <p:cNvSpPr/>
          <p:nvPr/>
        </p:nvSpPr>
        <p:spPr>
          <a:xfrm>
            <a:off x="308600" y="2441650"/>
            <a:ext cx="2496900" cy="12252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3" name="Google Shape;1023;p108"/>
          <p:cNvPicPr preferRelativeResize="0"/>
          <p:nvPr/>
        </p:nvPicPr>
        <p:blipFill>
          <a:blip r:embed="rId3">
            <a:alphaModFix/>
          </a:blip>
          <a:stretch>
            <a:fillRect/>
          </a:stretch>
        </p:blipFill>
        <p:spPr>
          <a:xfrm>
            <a:off x="701402" y="2623004"/>
            <a:ext cx="707200" cy="712900"/>
          </a:xfrm>
          <a:prstGeom prst="rect">
            <a:avLst/>
          </a:prstGeom>
          <a:noFill/>
          <a:ln>
            <a:noFill/>
          </a:ln>
        </p:spPr>
      </p:pic>
      <p:pic>
        <p:nvPicPr>
          <p:cNvPr id="1024" name="Google Shape;1024;p108"/>
          <p:cNvPicPr preferRelativeResize="0"/>
          <p:nvPr/>
        </p:nvPicPr>
        <p:blipFill>
          <a:blip r:embed="rId3">
            <a:alphaModFix/>
          </a:blip>
          <a:stretch>
            <a:fillRect/>
          </a:stretch>
        </p:blipFill>
        <p:spPr>
          <a:xfrm>
            <a:off x="1835702" y="2697804"/>
            <a:ext cx="707200" cy="712900"/>
          </a:xfrm>
          <a:prstGeom prst="rect">
            <a:avLst/>
          </a:prstGeom>
          <a:noFill/>
          <a:ln>
            <a:noFill/>
          </a:ln>
        </p:spPr>
      </p:pic>
      <p:pic>
        <p:nvPicPr>
          <p:cNvPr id="1025" name="Google Shape;1025;p108"/>
          <p:cNvPicPr preferRelativeResize="0"/>
          <p:nvPr/>
        </p:nvPicPr>
        <p:blipFill>
          <a:blip r:embed="rId4">
            <a:alphaModFix/>
          </a:blip>
          <a:stretch>
            <a:fillRect/>
          </a:stretch>
        </p:blipFill>
        <p:spPr>
          <a:xfrm>
            <a:off x="4024695" y="2578000"/>
            <a:ext cx="832700" cy="832700"/>
          </a:xfrm>
          <a:prstGeom prst="rect">
            <a:avLst/>
          </a:prstGeom>
          <a:noFill/>
          <a:ln>
            <a:noFill/>
          </a:ln>
        </p:spPr>
      </p:pic>
      <p:graphicFrame>
        <p:nvGraphicFramePr>
          <p:cNvPr id="1026" name="Google Shape;1026;p108"/>
          <p:cNvGraphicFramePr/>
          <p:nvPr/>
        </p:nvGraphicFramePr>
        <p:xfrm>
          <a:off x="2874275" y="3895063"/>
          <a:ext cx="3000000" cy="3000000"/>
        </p:xfrm>
        <a:graphic>
          <a:graphicData uri="http://schemas.openxmlformats.org/drawingml/2006/table">
            <a:tbl>
              <a:tblPr>
                <a:noFill/>
                <a:tableStyleId>{9F30CE7F-601A-4E6D-8F60-5197F0B05BD6}</a:tableStyleId>
              </a:tblPr>
              <a:tblGrid>
                <a:gridCol w="1566775"/>
                <a:gridCol w="1566775"/>
              </a:tblGrid>
              <a:tr h="378375">
                <a:tc>
                  <a:txBody>
                    <a:bodyPr/>
                    <a:lstStyle/>
                    <a:p>
                      <a:pPr indent="0" lvl="0" marL="0" rtl="0" algn="ctr">
                        <a:spcBef>
                          <a:spcPts val="0"/>
                        </a:spcBef>
                        <a:spcAft>
                          <a:spcPts val="0"/>
                        </a:spcAft>
                        <a:buNone/>
                      </a:pPr>
                      <a:r>
                        <a:rPr b="1" lang="en" sz="1300"/>
                        <a:t>Destination</a:t>
                      </a:r>
                      <a:endParaRPr b="1" sz="1300"/>
                    </a:p>
                  </a:txBody>
                  <a:tcPr marT="91425" marB="91425" marR="91425" marL="91425"/>
                </a:tc>
                <a:tc>
                  <a:txBody>
                    <a:bodyPr/>
                    <a:lstStyle/>
                    <a:p>
                      <a:pPr indent="0" lvl="0" marL="0" rtl="0" algn="ctr">
                        <a:spcBef>
                          <a:spcPts val="0"/>
                        </a:spcBef>
                        <a:spcAft>
                          <a:spcPts val="0"/>
                        </a:spcAft>
                        <a:buNone/>
                      </a:pPr>
                      <a:r>
                        <a:rPr b="1" lang="en" sz="1300"/>
                        <a:t>Target</a:t>
                      </a:r>
                      <a:endParaRPr b="1" sz="1300"/>
                    </a:p>
                  </a:txBody>
                  <a:tcPr marT="91425" marB="91425" marR="91425" marL="91425"/>
                </a:tc>
              </a:tr>
              <a:tr h="378375">
                <a:tc>
                  <a:txBody>
                    <a:bodyPr/>
                    <a:lstStyle/>
                    <a:p>
                      <a:pPr indent="0" lvl="0" marL="0" rtl="0" algn="ctr">
                        <a:spcBef>
                          <a:spcPts val="0"/>
                        </a:spcBef>
                        <a:spcAft>
                          <a:spcPts val="0"/>
                        </a:spcAft>
                        <a:buNone/>
                      </a:pPr>
                      <a:r>
                        <a:rPr lang="en" sz="1300"/>
                        <a:t>10.77.0.0/16</a:t>
                      </a:r>
                      <a:endParaRPr sz="1300"/>
                    </a:p>
                  </a:txBody>
                  <a:tcPr marT="91425" marB="91425" marR="91425" marL="91425"/>
                </a:tc>
                <a:tc>
                  <a:txBody>
                    <a:bodyPr/>
                    <a:lstStyle/>
                    <a:p>
                      <a:pPr indent="0" lvl="0" marL="0" rtl="0" algn="ctr">
                        <a:spcBef>
                          <a:spcPts val="0"/>
                        </a:spcBef>
                        <a:spcAft>
                          <a:spcPts val="0"/>
                        </a:spcAft>
                        <a:buNone/>
                      </a:pPr>
                      <a:r>
                        <a:rPr lang="en" sz="1300"/>
                        <a:t>local</a:t>
                      </a:r>
                      <a:endParaRPr sz="1300"/>
                    </a:p>
                  </a:txBody>
                  <a:tcPr marT="91425" marB="91425" marR="91425" marL="91425"/>
                </a:tc>
              </a:tr>
              <a:tr h="431850">
                <a:tc>
                  <a:txBody>
                    <a:bodyPr/>
                    <a:lstStyle/>
                    <a:p>
                      <a:pPr indent="0" lvl="0" marL="0" rtl="0" algn="ctr">
                        <a:spcBef>
                          <a:spcPts val="0"/>
                        </a:spcBef>
                        <a:spcAft>
                          <a:spcPts val="0"/>
                        </a:spcAft>
                        <a:buNone/>
                      </a:pPr>
                      <a:r>
                        <a:rPr lang="en" sz="1300"/>
                        <a:t>0.0.0.0/0</a:t>
                      </a:r>
                      <a:endParaRPr sz="1300"/>
                    </a:p>
                  </a:txBody>
                  <a:tcPr marT="91425" marB="91425" marR="91425" marL="91425"/>
                </a:tc>
                <a:tc>
                  <a:txBody>
                    <a:bodyPr/>
                    <a:lstStyle/>
                    <a:p>
                      <a:pPr indent="0" lvl="0" marL="0" rtl="0" algn="ctr">
                        <a:spcBef>
                          <a:spcPts val="0"/>
                        </a:spcBef>
                        <a:spcAft>
                          <a:spcPts val="0"/>
                        </a:spcAft>
                        <a:buNone/>
                      </a:pPr>
                      <a:r>
                        <a:rPr lang="en" sz="1300"/>
                        <a:t>Internet Gateway</a:t>
                      </a:r>
                      <a:endParaRPr sz="1300"/>
                    </a:p>
                  </a:txBody>
                  <a:tcPr marT="91425" marB="91425" marR="91425" marL="91425"/>
                </a:tc>
              </a:tr>
            </a:tbl>
          </a:graphicData>
        </a:graphic>
      </p:graphicFrame>
      <p:pic>
        <p:nvPicPr>
          <p:cNvPr id="1027" name="Google Shape;1027;p108"/>
          <p:cNvPicPr preferRelativeResize="0"/>
          <p:nvPr/>
        </p:nvPicPr>
        <p:blipFill>
          <a:blip r:embed="rId5">
            <a:alphaModFix/>
          </a:blip>
          <a:stretch>
            <a:fillRect/>
          </a:stretch>
        </p:blipFill>
        <p:spPr>
          <a:xfrm>
            <a:off x="6339200" y="2512525"/>
            <a:ext cx="832700" cy="832700"/>
          </a:xfrm>
          <a:prstGeom prst="rect">
            <a:avLst/>
          </a:prstGeom>
          <a:noFill/>
          <a:ln>
            <a:noFill/>
          </a:ln>
        </p:spPr>
      </p:pic>
      <p:cxnSp>
        <p:nvCxnSpPr>
          <p:cNvPr id="1028" name="Google Shape;1028;p108"/>
          <p:cNvCxnSpPr/>
          <p:nvPr/>
        </p:nvCxnSpPr>
        <p:spPr>
          <a:xfrm flipH="1">
            <a:off x="4436400" y="3461188"/>
            <a:ext cx="9300" cy="383400"/>
          </a:xfrm>
          <a:prstGeom prst="straightConnector1">
            <a:avLst/>
          </a:prstGeom>
          <a:noFill/>
          <a:ln cap="flat" cmpd="sng" w="9525">
            <a:solidFill>
              <a:schemeClr val="dk2"/>
            </a:solidFill>
            <a:prstDash val="solid"/>
            <a:round/>
            <a:headEnd len="med" w="med" type="stealth"/>
            <a:tailEnd len="med" w="med" type="stealth"/>
          </a:ln>
        </p:spPr>
      </p:cxnSp>
      <p:sp>
        <p:nvSpPr>
          <p:cNvPr id="1029" name="Google Shape;1029;p108"/>
          <p:cNvSpPr txBox="1"/>
          <p:nvPr/>
        </p:nvSpPr>
        <p:spPr>
          <a:xfrm>
            <a:off x="6007825" y="326665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Internet Gateway</a:t>
            </a:r>
            <a:endParaRPr b="1"/>
          </a:p>
        </p:txBody>
      </p:sp>
      <p:sp>
        <p:nvSpPr>
          <p:cNvPr id="1030" name="Google Shape;1030;p108"/>
          <p:cNvSpPr txBox="1"/>
          <p:nvPr/>
        </p:nvSpPr>
        <p:spPr>
          <a:xfrm>
            <a:off x="530425" y="371830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Public Subnet</a:t>
            </a:r>
            <a:endParaRPr b="1"/>
          </a:p>
        </p:txBody>
      </p:sp>
      <p:cxnSp>
        <p:nvCxnSpPr>
          <p:cNvPr id="1031" name="Google Shape;1031;p108"/>
          <p:cNvCxnSpPr/>
          <p:nvPr/>
        </p:nvCxnSpPr>
        <p:spPr>
          <a:xfrm>
            <a:off x="3008300" y="2994350"/>
            <a:ext cx="813600" cy="0"/>
          </a:xfrm>
          <a:prstGeom prst="straightConnector1">
            <a:avLst/>
          </a:prstGeom>
          <a:noFill/>
          <a:ln cap="flat" cmpd="sng" w="9525">
            <a:solidFill>
              <a:schemeClr val="dk2"/>
            </a:solidFill>
            <a:prstDash val="solid"/>
            <a:round/>
            <a:headEnd len="med" w="med" type="none"/>
            <a:tailEnd len="med" w="med" type="stealth"/>
          </a:ln>
        </p:spPr>
      </p:cxnSp>
      <p:cxnSp>
        <p:nvCxnSpPr>
          <p:cNvPr id="1032" name="Google Shape;1032;p108"/>
          <p:cNvCxnSpPr/>
          <p:nvPr/>
        </p:nvCxnSpPr>
        <p:spPr>
          <a:xfrm>
            <a:off x="5077825" y="2994350"/>
            <a:ext cx="8136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9"/>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Private Subnet Configuration</a:t>
            </a:r>
            <a:endParaRPr>
              <a:solidFill>
                <a:srgbClr val="FF7A00"/>
              </a:solidFill>
              <a:latin typeface="EB Garamond"/>
              <a:ea typeface="EB Garamond"/>
              <a:cs typeface="EB Garamond"/>
              <a:sym typeface="EB Garamond"/>
            </a:endParaRPr>
          </a:p>
        </p:txBody>
      </p:sp>
      <p:sp>
        <p:nvSpPr>
          <p:cNvPr id="1038" name="Google Shape;1038;p109"/>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Following is true for Private Subnet: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Route Table does not have a route towards Internet Gateway.</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039" name="Google Shape;1039;p109"/>
          <p:cNvSpPr/>
          <p:nvPr/>
        </p:nvSpPr>
        <p:spPr>
          <a:xfrm>
            <a:off x="308600" y="2441650"/>
            <a:ext cx="2496900" cy="12252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0" name="Google Shape;1040;p109"/>
          <p:cNvPicPr preferRelativeResize="0"/>
          <p:nvPr/>
        </p:nvPicPr>
        <p:blipFill>
          <a:blip r:embed="rId3">
            <a:alphaModFix/>
          </a:blip>
          <a:stretch>
            <a:fillRect/>
          </a:stretch>
        </p:blipFill>
        <p:spPr>
          <a:xfrm>
            <a:off x="663102" y="2697804"/>
            <a:ext cx="707200" cy="712900"/>
          </a:xfrm>
          <a:prstGeom prst="rect">
            <a:avLst/>
          </a:prstGeom>
          <a:noFill/>
          <a:ln>
            <a:noFill/>
          </a:ln>
        </p:spPr>
      </p:pic>
      <p:pic>
        <p:nvPicPr>
          <p:cNvPr id="1041" name="Google Shape;1041;p109"/>
          <p:cNvPicPr preferRelativeResize="0"/>
          <p:nvPr/>
        </p:nvPicPr>
        <p:blipFill>
          <a:blip r:embed="rId3">
            <a:alphaModFix/>
          </a:blip>
          <a:stretch>
            <a:fillRect/>
          </a:stretch>
        </p:blipFill>
        <p:spPr>
          <a:xfrm>
            <a:off x="1835702" y="2697804"/>
            <a:ext cx="707200" cy="712900"/>
          </a:xfrm>
          <a:prstGeom prst="rect">
            <a:avLst/>
          </a:prstGeom>
          <a:noFill/>
          <a:ln>
            <a:noFill/>
          </a:ln>
        </p:spPr>
      </p:pic>
      <p:pic>
        <p:nvPicPr>
          <p:cNvPr id="1042" name="Google Shape;1042;p109"/>
          <p:cNvPicPr preferRelativeResize="0"/>
          <p:nvPr/>
        </p:nvPicPr>
        <p:blipFill>
          <a:blip r:embed="rId4">
            <a:alphaModFix/>
          </a:blip>
          <a:stretch>
            <a:fillRect/>
          </a:stretch>
        </p:blipFill>
        <p:spPr>
          <a:xfrm>
            <a:off x="4024695" y="2578000"/>
            <a:ext cx="832700" cy="832700"/>
          </a:xfrm>
          <a:prstGeom prst="rect">
            <a:avLst/>
          </a:prstGeom>
          <a:noFill/>
          <a:ln>
            <a:noFill/>
          </a:ln>
        </p:spPr>
      </p:pic>
      <p:graphicFrame>
        <p:nvGraphicFramePr>
          <p:cNvPr id="1043" name="Google Shape;1043;p109"/>
          <p:cNvGraphicFramePr/>
          <p:nvPr/>
        </p:nvGraphicFramePr>
        <p:xfrm>
          <a:off x="2874275" y="4044688"/>
          <a:ext cx="3000000" cy="3000000"/>
        </p:xfrm>
        <a:graphic>
          <a:graphicData uri="http://schemas.openxmlformats.org/drawingml/2006/table">
            <a:tbl>
              <a:tblPr>
                <a:noFill/>
                <a:tableStyleId>{9F30CE7F-601A-4E6D-8F60-5197F0B05BD6}</a:tableStyleId>
              </a:tblPr>
              <a:tblGrid>
                <a:gridCol w="1566775"/>
                <a:gridCol w="1566775"/>
              </a:tblGrid>
              <a:tr h="378375">
                <a:tc>
                  <a:txBody>
                    <a:bodyPr/>
                    <a:lstStyle/>
                    <a:p>
                      <a:pPr indent="0" lvl="0" marL="0" rtl="0" algn="ctr">
                        <a:spcBef>
                          <a:spcPts val="0"/>
                        </a:spcBef>
                        <a:spcAft>
                          <a:spcPts val="0"/>
                        </a:spcAft>
                        <a:buNone/>
                      </a:pPr>
                      <a:r>
                        <a:rPr b="1" lang="en" sz="1300"/>
                        <a:t>Destination</a:t>
                      </a:r>
                      <a:endParaRPr b="1" sz="1300"/>
                    </a:p>
                  </a:txBody>
                  <a:tcPr marT="91425" marB="91425" marR="91425" marL="91425"/>
                </a:tc>
                <a:tc>
                  <a:txBody>
                    <a:bodyPr/>
                    <a:lstStyle/>
                    <a:p>
                      <a:pPr indent="0" lvl="0" marL="0" rtl="0" algn="ctr">
                        <a:spcBef>
                          <a:spcPts val="0"/>
                        </a:spcBef>
                        <a:spcAft>
                          <a:spcPts val="0"/>
                        </a:spcAft>
                        <a:buNone/>
                      </a:pPr>
                      <a:r>
                        <a:rPr b="1" lang="en" sz="1300"/>
                        <a:t>Target</a:t>
                      </a:r>
                      <a:endParaRPr b="1" sz="1300"/>
                    </a:p>
                  </a:txBody>
                  <a:tcPr marT="91425" marB="91425" marR="91425" marL="91425"/>
                </a:tc>
              </a:tr>
              <a:tr h="378375">
                <a:tc>
                  <a:txBody>
                    <a:bodyPr/>
                    <a:lstStyle/>
                    <a:p>
                      <a:pPr indent="0" lvl="0" marL="0" rtl="0" algn="ctr">
                        <a:spcBef>
                          <a:spcPts val="0"/>
                        </a:spcBef>
                        <a:spcAft>
                          <a:spcPts val="0"/>
                        </a:spcAft>
                        <a:buNone/>
                      </a:pPr>
                      <a:r>
                        <a:rPr lang="en" sz="1300"/>
                        <a:t>10.77.0.0/16</a:t>
                      </a:r>
                      <a:endParaRPr sz="1300"/>
                    </a:p>
                  </a:txBody>
                  <a:tcPr marT="91425" marB="91425" marR="91425" marL="91425"/>
                </a:tc>
                <a:tc>
                  <a:txBody>
                    <a:bodyPr/>
                    <a:lstStyle/>
                    <a:p>
                      <a:pPr indent="0" lvl="0" marL="0" rtl="0" algn="ctr">
                        <a:spcBef>
                          <a:spcPts val="0"/>
                        </a:spcBef>
                        <a:spcAft>
                          <a:spcPts val="0"/>
                        </a:spcAft>
                        <a:buNone/>
                      </a:pPr>
                      <a:r>
                        <a:rPr lang="en" sz="1300"/>
                        <a:t>local</a:t>
                      </a:r>
                      <a:endParaRPr sz="1300"/>
                    </a:p>
                  </a:txBody>
                  <a:tcPr marT="91425" marB="91425" marR="91425" marL="91425"/>
                </a:tc>
              </a:tr>
            </a:tbl>
          </a:graphicData>
        </a:graphic>
      </p:graphicFrame>
      <p:pic>
        <p:nvPicPr>
          <p:cNvPr id="1044" name="Google Shape;1044;p109"/>
          <p:cNvPicPr preferRelativeResize="0"/>
          <p:nvPr/>
        </p:nvPicPr>
        <p:blipFill>
          <a:blip r:embed="rId5">
            <a:alphaModFix/>
          </a:blip>
          <a:stretch>
            <a:fillRect/>
          </a:stretch>
        </p:blipFill>
        <p:spPr>
          <a:xfrm>
            <a:off x="6339200" y="2512525"/>
            <a:ext cx="832700" cy="832700"/>
          </a:xfrm>
          <a:prstGeom prst="rect">
            <a:avLst/>
          </a:prstGeom>
          <a:noFill/>
          <a:ln>
            <a:noFill/>
          </a:ln>
        </p:spPr>
      </p:pic>
      <p:cxnSp>
        <p:nvCxnSpPr>
          <p:cNvPr id="1045" name="Google Shape;1045;p109"/>
          <p:cNvCxnSpPr/>
          <p:nvPr/>
        </p:nvCxnSpPr>
        <p:spPr>
          <a:xfrm flipH="1">
            <a:off x="4436400" y="3461188"/>
            <a:ext cx="9300" cy="383400"/>
          </a:xfrm>
          <a:prstGeom prst="straightConnector1">
            <a:avLst/>
          </a:prstGeom>
          <a:noFill/>
          <a:ln cap="flat" cmpd="sng" w="9525">
            <a:solidFill>
              <a:schemeClr val="dk2"/>
            </a:solidFill>
            <a:prstDash val="solid"/>
            <a:round/>
            <a:headEnd len="med" w="med" type="stealth"/>
            <a:tailEnd len="med" w="med" type="stealth"/>
          </a:ln>
        </p:spPr>
      </p:cxnSp>
      <p:sp>
        <p:nvSpPr>
          <p:cNvPr id="1046" name="Google Shape;1046;p109"/>
          <p:cNvSpPr txBox="1"/>
          <p:nvPr/>
        </p:nvSpPr>
        <p:spPr>
          <a:xfrm>
            <a:off x="6007825" y="326665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Internet Gateway</a:t>
            </a:r>
            <a:endParaRPr b="1"/>
          </a:p>
        </p:txBody>
      </p:sp>
      <p:sp>
        <p:nvSpPr>
          <p:cNvPr id="1047" name="Google Shape;1047;p109"/>
          <p:cNvSpPr txBox="1"/>
          <p:nvPr/>
        </p:nvSpPr>
        <p:spPr>
          <a:xfrm>
            <a:off x="530425" y="371830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Private Subnet</a:t>
            </a:r>
            <a:endParaRPr b="1"/>
          </a:p>
        </p:txBody>
      </p:sp>
      <p:cxnSp>
        <p:nvCxnSpPr>
          <p:cNvPr id="1048" name="Google Shape;1048;p109"/>
          <p:cNvCxnSpPr/>
          <p:nvPr/>
        </p:nvCxnSpPr>
        <p:spPr>
          <a:xfrm>
            <a:off x="3008300" y="2994350"/>
            <a:ext cx="813600" cy="0"/>
          </a:xfrm>
          <a:prstGeom prst="straightConnector1">
            <a:avLst/>
          </a:prstGeom>
          <a:noFill/>
          <a:ln cap="flat" cmpd="sng" w="9525">
            <a:solidFill>
              <a:schemeClr val="dk2"/>
            </a:solidFill>
            <a:prstDash val="solid"/>
            <a:round/>
            <a:headEnd len="med" w="med" type="none"/>
            <a:tailEnd len="med" w="med" type="stealth"/>
          </a:ln>
        </p:spPr>
      </p:cxnSp>
      <p:pic>
        <p:nvPicPr>
          <p:cNvPr id="1049" name="Google Shape;1049;p109"/>
          <p:cNvPicPr preferRelativeResize="0"/>
          <p:nvPr/>
        </p:nvPicPr>
        <p:blipFill>
          <a:blip r:embed="rId6">
            <a:alphaModFix/>
          </a:blip>
          <a:stretch>
            <a:fillRect/>
          </a:stretch>
        </p:blipFill>
        <p:spPr>
          <a:xfrm>
            <a:off x="5245359" y="2822906"/>
            <a:ext cx="525780" cy="3429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10"/>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Steps to Configure Public and Private Subnet</a:t>
            </a:r>
            <a:endParaRPr>
              <a:solidFill>
                <a:srgbClr val="FF7A00"/>
              </a:solidFill>
              <a:latin typeface="EB Garamond"/>
              <a:ea typeface="EB Garamond"/>
              <a:cs typeface="EB Garamond"/>
              <a:sym typeface="EB Garamond"/>
            </a:endParaRPr>
          </a:p>
        </p:txBody>
      </p:sp>
      <p:sp>
        <p:nvSpPr>
          <p:cNvPr id="1055" name="Google Shape;1055;p110"/>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There will be 2 route tables: One for Public Subnet and Second for Private Subnet.</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056" name="Google Shape;1056;p110"/>
          <p:cNvSpPr/>
          <p:nvPr/>
        </p:nvSpPr>
        <p:spPr>
          <a:xfrm>
            <a:off x="673300" y="1646750"/>
            <a:ext cx="2496900" cy="1225200"/>
          </a:xfrm>
          <a:prstGeom prst="roundRect">
            <a:avLst>
              <a:gd fmla="val 16667" name="adj"/>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7" name="Google Shape;1057;p110"/>
          <p:cNvPicPr preferRelativeResize="0"/>
          <p:nvPr/>
        </p:nvPicPr>
        <p:blipFill>
          <a:blip r:embed="rId3">
            <a:alphaModFix/>
          </a:blip>
          <a:stretch>
            <a:fillRect/>
          </a:stretch>
        </p:blipFill>
        <p:spPr>
          <a:xfrm>
            <a:off x="1046627" y="1902904"/>
            <a:ext cx="707200" cy="712900"/>
          </a:xfrm>
          <a:prstGeom prst="rect">
            <a:avLst/>
          </a:prstGeom>
          <a:noFill/>
          <a:ln>
            <a:noFill/>
          </a:ln>
        </p:spPr>
      </p:pic>
      <p:pic>
        <p:nvPicPr>
          <p:cNvPr id="1058" name="Google Shape;1058;p110"/>
          <p:cNvPicPr preferRelativeResize="0"/>
          <p:nvPr/>
        </p:nvPicPr>
        <p:blipFill>
          <a:blip r:embed="rId3">
            <a:alphaModFix/>
          </a:blip>
          <a:stretch>
            <a:fillRect/>
          </a:stretch>
        </p:blipFill>
        <p:spPr>
          <a:xfrm>
            <a:off x="2200402" y="1902904"/>
            <a:ext cx="707200" cy="712900"/>
          </a:xfrm>
          <a:prstGeom prst="rect">
            <a:avLst/>
          </a:prstGeom>
          <a:noFill/>
          <a:ln>
            <a:noFill/>
          </a:ln>
        </p:spPr>
      </p:pic>
      <p:sp>
        <p:nvSpPr>
          <p:cNvPr id="1059" name="Google Shape;1059;p110"/>
          <p:cNvSpPr txBox="1"/>
          <p:nvPr/>
        </p:nvSpPr>
        <p:spPr>
          <a:xfrm>
            <a:off x="1200200" y="2951475"/>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Public Subnet</a:t>
            </a:r>
            <a:endParaRPr b="1"/>
          </a:p>
        </p:txBody>
      </p:sp>
      <p:graphicFrame>
        <p:nvGraphicFramePr>
          <p:cNvPr id="1060" name="Google Shape;1060;p110"/>
          <p:cNvGraphicFramePr/>
          <p:nvPr/>
        </p:nvGraphicFramePr>
        <p:xfrm>
          <a:off x="4342500" y="1678150"/>
          <a:ext cx="3000000" cy="3000000"/>
        </p:xfrm>
        <a:graphic>
          <a:graphicData uri="http://schemas.openxmlformats.org/drawingml/2006/table">
            <a:tbl>
              <a:tblPr>
                <a:noFill/>
                <a:tableStyleId>{9F30CE7F-601A-4E6D-8F60-5197F0B05BD6}</a:tableStyleId>
              </a:tblPr>
              <a:tblGrid>
                <a:gridCol w="1566775"/>
                <a:gridCol w="1566775"/>
              </a:tblGrid>
              <a:tr h="378375">
                <a:tc>
                  <a:txBody>
                    <a:bodyPr/>
                    <a:lstStyle/>
                    <a:p>
                      <a:pPr indent="0" lvl="0" marL="0" rtl="0" algn="ctr">
                        <a:spcBef>
                          <a:spcPts val="0"/>
                        </a:spcBef>
                        <a:spcAft>
                          <a:spcPts val="0"/>
                        </a:spcAft>
                        <a:buNone/>
                      </a:pPr>
                      <a:r>
                        <a:rPr b="1" lang="en" sz="1300"/>
                        <a:t>Destination</a:t>
                      </a:r>
                      <a:endParaRPr b="1" sz="1300"/>
                    </a:p>
                  </a:txBody>
                  <a:tcPr marT="91425" marB="91425" marR="91425" marL="91425"/>
                </a:tc>
                <a:tc>
                  <a:txBody>
                    <a:bodyPr/>
                    <a:lstStyle/>
                    <a:p>
                      <a:pPr indent="0" lvl="0" marL="0" rtl="0" algn="ctr">
                        <a:spcBef>
                          <a:spcPts val="0"/>
                        </a:spcBef>
                        <a:spcAft>
                          <a:spcPts val="0"/>
                        </a:spcAft>
                        <a:buNone/>
                      </a:pPr>
                      <a:r>
                        <a:rPr b="1" lang="en" sz="1300"/>
                        <a:t>Target</a:t>
                      </a:r>
                      <a:endParaRPr b="1" sz="1300"/>
                    </a:p>
                  </a:txBody>
                  <a:tcPr marT="91425" marB="91425" marR="91425" marL="91425"/>
                </a:tc>
              </a:tr>
              <a:tr h="378375">
                <a:tc>
                  <a:txBody>
                    <a:bodyPr/>
                    <a:lstStyle/>
                    <a:p>
                      <a:pPr indent="0" lvl="0" marL="0" rtl="0" algn="ctr">
                        <a:spcBef>
                          <a:spcPts val="0"/>
                        </a:spcBef>
                        <a:spcAft>
                          <a:spcPts val="0"/>
                        </a:spcAft>
                        <a:buNone/>
                      </a:pPr>
                      <a:r>
                        <a:rPr lang="en" sz="1300"/>
                        <a:t>10.77.0.0/16</a:t>
                      </a:r>
                      <a:endParaRPr sz="1300"/>
                    </a:p>
                  </a:txBody>
                  <a:tcPr marT="91425" marB="91425" marR="91425" marL="91425"/>
                </a:tc>
                <a:tc>
                  <a:txBody>
                    <a:bodyPr/>
                    <a:lstStyle/>
                    <a:p>
                      <a:pPr indent="0" lvl="0" marL="0" rtl="0" algn="ctr">
                        <a:spcBef>
                          <a:spcPts val="0"/>
                        </a:spcBef>
                        <a:spcAft>
                          <a:spcPts val="0"/>
                        </a:spcAft>
                        <a:buNone/>
                      </a:pPr>
                      <a:r>
                        <a:rPr lang="en" sz="1300"/>
                        <a:t>local</a:t>
                      </a:r>
                      <a:endParaRPr sz="1300"/>
                    </a:p>
                  </a:txBody>
                  <a:tcPr marT="91425" marB="91425" marR="91425" marL="91425"/>
                </a:tc>
              </a:tr>
              <a:tr h="431850">
                <a:tc>
                  <a:txBody>
                    <a:bodyPr/>
                    <a:lstStyle/>
                    <a:p>
                      <a:pPr indent="0" lvl="0" marL="0" rtl="0" algn="ctr">
                        <a:spcBef>
                          <a:spcPts val="0"/>
                        </a:spcBef>
                        <a:spcAft>
                          <a:spcPts val="0"/>
                        </a:spcAft>
                        <a:buNone/>
                      </a:pPr>
                      <a:r>
                        <a:rPr lang="en" sz="1300"/>
                        <a:t>0.0.0.0/0</a:t>
                      </a:r>
                      <a:endParaRPr sz="1300"/>
                    </a:p>
                  </a:txBody>
                  <a:tcPr marT="91425" marB="91425" marR="91425" marL="91425"/>
                </a:tc>
                <a:tc>
                  <a:txBody>
                    <a:bodyPr/>
                    <a:lstStyle/>
                    <a:p>
                      <a:pPr indent="0" lvl="0" marL="0" rtl="0" algn="ctr">
                        <a:spcBef>
                          <a:spcPts val="0"/>
                        </a:spcBef>
                        <a:spcAft>
                          <a:spcPts val="0"/>
                        </a:spcAft>
                        <a:buNone/>
                      </a:pPr>
                      <a:r>
                        <a:rPr lang="en" sz="1300"/>
                        <a:t>Internet Gateway</a:t>
                      </a:r>
                      <a:endParaRPr sz="1300"/>
                    </a:p>
                  </a:txBody>
                  <a:tcPr marT="91425" marB="91425" marR="91425" marL="91425"/>
                </a:tc>
              </a:tr>
            </a:tbl>
          </a:graphicData>
        </a:graphic>
      </p:graphicFrame>
      <p:sp>
        <p:nvSpPr>
          <p:cNvPr id="1061" name="Google Shape;1061;p110"/>
          <p:cNvSpPr/>
          <p:nvPr/>
        </p:nvSpPr>
        <p:spPr>
          <a:xfrm>
            <a:off x="761400" y="3431200"/>
            <a:ext cx="2496900" cy="12252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2" name="Google Shape;1062;p110"/>
          <p:cNvPicPr preferRelativeResize="0"/>
          <p:nvPr/>
        </p:nvPicPr>
        <p:blipFill>
          <a:blip r:embed="rId3">
            <a:alphaModFix/>
          </a:blip>
          <a:stretch>
            <a:fillRect/>
          </a:stretch>
        </p:blipFill>
        <p:spPr>
          <a:xfrm>
            <a:off x="1115902" y="3687354"/>
            <a:ext cx="707200" cy="712900"/>
          </a:xfrm>
          <a:prstGeom prst="rect">
            <a:avLst/>
          </a:prstGeom>
          <a:noFill/>
          <a:ln>
            <a:noFill/>
          </a:ln>
        </p:spPr>
      </p:pic>
      <p:pic>
        <p:nvPicPr>
          <p:cNvPr id="1063" name="Google Shape;1063;p110"/>
          <p:cNvPicPr preferRelativeResize="0"/>
          <p:nvPr/>
        </p:nvPicPr>
        <p:blipFill>
          <a:blip r:embed="rId3">
            <a:alphaModFix/>
          </a:blip>
          <a:stretch>
            <a:fillRect/>
          </a:stretch>
        </p:blipFill>
        <p:spPr>
          <a:xfrm>
            <a:off x="2288502" y="3687354"/>
            <a:ext cx="707200" cy="712900"/>
          </a:xfrm>
          <a:prstGeom prst="rect">
            <a:avLst/>
          </a:prstGeom>
          <a:noFill/>
          <a:ln>
            <a:noFill/>
          </a:ln>
        </p:spPr>
      </p:pic>
      <p:sp>
        <p:nvSpPr>
          <p:cNvPr id="1064" name="Google Shape;1064;p110"/>
          <p:cNvSpPr txBox="1"/>
          <p:nvPr/>
        </p:nvSpPr>
        <p:spPr>
          <a:xfrm>
            <a:off x="983225" y="470785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Private Subnet</a:t>
            </a:r>
            <a:endParaRPr b="1"/>
          </a:p>
        </p:txBody>
      </p:sp>
      <p:graphicFrame>
        <p:nvGraphicFramePr>
          <p:cNvPr id="1065" name="Google Shape;1065;p110"/>
          <p:cNvGraphicFramePr/>
          <p:nvPr/>
        </p:nvGraphicFramePr>
        <p:xfrm>
          <a:off x="4398625" y="3767200"/>
          <a:ext cx="3000000" cy="3000000"/>
        </p:xfrm>
        <a:graphic>
          <a:graphicData uri="http://schemas.openxmlformats.org/drawingml/2006/table">
            <a:tbl>
              <a:tblPr>
                <a:noFill/>
                <a:tableStyleId>{9F30CE7F-601A-4E6D-8F60-5197F0B05BD6}</a:tableStyleId>
              </a:tblPr>
              <a:tblGrid>
                <a:gridCol w="1566775"/>
                <a:gridCol w="1566775"/>
              </a:tblGrid>
              <a:tr h="378375">
                <a:tc>
                  <a:txBody>
                    <a:bodyPr/>
                    <a:lstStyle/>
                    <a:p>
                      <a:pPr indent="0" lvl="0" marL="0" rtl="0" algn="ctr">
                        <a:spcBef>
                          <a:spcPts val="0"/>
                        </a:spcBef>
                        <a:spcAft>
                          <a:spcPts val="0"/>
                        </a:spcAft>
                        <a:buNone/>
                      </a:pPr>
                      <a:r>
                        <a:rPr b="1" lang="en" sz="1300"/>
                        <a:t>Destination</a:t>
                      </a:r>
                      <a:endParaRPr b="1" sz="1300"/>
                    </a:p>
                  </a:txBody>
                  <a:tcPr marT="91425" marB="91425" marR="91425" marL="91425"/>
                </a:tc>
                <a:tc>
                  <a:txBody>
                    <a:bodyPr/>
                    <a:lstStyle/>
                    <a:p>
                      <a:pPr indent="0" lvl="0" marL="0" rtl="0" algn="ctr">
                        <a:spcBef>
                          <a:spcPts val="0"/>
                        </a:spcBef>
                        <a:spcAft>
                          <a:spcPts val="0"/>
                        </a:spcAft>
                        <a:buNone/>
                      </a:pPr>
                      <a:r>
                        <a:rPr b="1" lang="en" sz="1300"/>
                        <a:t>Target</a:t>
                      </a:r>
                      <a:endParaRPr b="1" sz="1300"/>
                    </a:p>
                  </a:txBody>
                  <a:tcPr marT="91425" marB="91425" marR="91425" marL="91425"/>
                </a:tc>
              </a:tr>
              <a:tr h="378375">
                <a:tc>
                  <a:txBody>
                    <a:bodyPr/>
                    <a:lstStyle/>
                    <a:p>
                      <a:pPr indent="0" lvl="0" marL="0" rtl="0" algn="ctr">
                        <a:spcBef>
                          <a:spcPts val="0"/>
                        </a:spcBef>
                        <a:spcAft>
                          <a:spcPts val="0"/>
                        </a:spcAft>
                        <a:buNone/>
                      </a:pPr>
                      <a:r>
                        <a:rPr lang="en" sz="1300"/>
                        <a:t>10.77.0.0/16</a:t>
                      </a:r>
                      <a:endParaRPr sz="1300"/>
                    </a:p>
                  </a:txBody>
                  <a:tcPr marT="91425" marB="91425" marR="91425" marL="91425"/>
                </a:tc>
                <a:tc>
                  <a:txBody>
                    <a:bodyPr/>
                    <a:lstStyle/>
                    <a:p>
                      <a:pPr indent="0" lvl="0" marL="0" rtl="0" algn="ctr">
                        <a:spcBef>
                          <a:spcPts val="0"/>
                        </a:spcBef>
                        <a:spcAft>
                          <a:spcPts val="0"/>
                        </a:spcAft>
                        <a:buNone/>
                      </a:pPr>
                      <a:r>
                        <a:rPr lang="en" sz="1300"/>
                        <a:t>local</a:t>
                      </a:r>
                      <a:endParaRPr sz="1300"/>
                    </a:p>
                  </a:txBody>
                  <a:tcPr marT="91425" marB="91425" marR="91425" marL="91425"/>
                </a:tc>
              </a:tr>
            </a:tbl>
          </a:graphicData>
        </a:graphic>
      </p:graphicFrame>
      <p:cxnSp>
        <p:nvCxnSpPr>
          <p:cNvPr id="1066" name="Google Shape;1066;p110"/>
          <p:cNvCxnSpPr/>
          <p:nvPr/>
        </p:nvCxnSpPr>
        <p:spPr>
          <a:xfrm>
            <a:off x="3391725" y="2275050"/>
            <a:ext cx="813600" cy="0"/>
          </a:xfrm>
          <a:prstGeom prst="straightConnector1">
            <a:avLst/>
          </a:prstGeom>
          <a:noFill/>
          <a:ln cap="flat" cmpd="sng" w="9525">
            <a:solidFill>
              <a:schemeClr val="dk2"/>
            </a:solidFill>
            <a:prstDash val="solid"/>
            <a:round/>
            <a:headEnd len="med" w="med" type="stealth"/>
            <a:tailEnd len="med" w="med" type="stealth"/>
          </a:ln>
        </p:spPr>
      </p:cxnSp>
      <p:cxnSp>
        <p:nvCxnSpPr>
          <p:cNvPr id="1067" name="Google Shape;1067;p110"/>
          <p:cNvCxnSpPr/>
          <p:nvPr/>
        </p:nvCxnSpPr>
        <p:spPr>
          <a:xfrm>
            <a:off x="3393600" y="4148175"/>
            <a:ext cx="813600" cy="0"/>
          </a:xfrm>
          <a:prstGeom prst="straightConnector1">
            <a:avLst/>
          </a:prstGeom>
          <a:noFill/>
          <a:ln cap="flat" cmpd="sng" w="9525">
            <a:solidFill>
              <a:schemeClr val="dk2"/>
            </a:solidFill>
            <a:prstDash val="solid"/>
            <a:round/>
            <a:headEnd len="med" w="med" type="stealth"/>
            <a:tailEnd len="med" w="med" type="stealth"/>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11"/>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NAT Gateway</a:t>
            </a:r>
            <a:endParaRPr sz="4800">
              <a:solidFill>
                <a:srgbClr val="666666"/>
              </a:solidFill>
              <a:latin typeface="EB Garamond"/>
              <a:ea typeface="EB Garamond"/>
              <a:cs typeface="EB Garamond"/>
              <a:sym typeface="EB Garamond"/>
            </a:endParaRPr>
          </a:p>
        </p:txBody>
      </p:sp>
      <p:sp>
        <p:nvSpPr>
          <p:cNvPr id="1073" name="Google Shape;1073;p111"/>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Allow Outbound Internet Connectivity</a:t>
            </a:r>
            <a:endParaRPr>
              <a:solidFill>
                <a:srgbClr val="FF7A00"/>
              </a:solidFill>
              <a:latin typeface="EB Garamond"/>
              <a:ea typeface="EB Garamond"/>
              <a:cs typeface="EB Garamond"/>
              <a:sym typeface="EB Garamond"/>
            </a:endParaRPr>
          </a:p>
        </p:txBody>
      </p:sp>
      <p:cxnSp>
        <p:nvCxnSpPr>
          <p:cNvPr id="1074" name="Google Shape;1074;p111"/>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075" name="Google Shape;1075;p111"/>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12"/>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Challenge with Instance in Private Subnet</a:t>
            </a:r>
            <a:endParaRPr>
              <a:solidFill>
                <a:srgbClr val="FF7A00"/>
              </a:solidFill>
              <a:latin typeface="EB Garamond"/>
              <a:ea typeface="EB Garamond"/>
              <a:cs typeface="EB Garamond"/>
              <a:sym typeface="EB Garamond"/>
            </a:endParaRPr>
          </a:p>
        </p:txBody>
      </p:sp>
      <p:sp>
        <p:nvSpPr>
          <p:cNvPr id="1081" name="Google Shape;1081;p112"/>
          <p:cNvSpPr txBox="1"/>
          <p:nvPr/>
        </p:nvSpPr>
        <p:spPr>
          <a:xfrm>
            <a:off x="215775" y="84522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Since there is no Internet connectivity in Private subnet, the EC2 instance and application inside it will not be able to perform any kind of patch updates, download new softwares etc.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082" name="Google Shape;1082;p112"/>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83" name="Google Shape;1083;p112"/>
          <p:cNvSpPr/>
          <p:nvPr/>
        </p:nvSpPr>
        <p:spPr>
          <a:xfrm>
            <a:off x="621150" y="2408550"/>
            <a:ext cx="2496900" cy="1225200"/>
          </a:xfrm>
          <a:prstGeom prst="roundRect">
            <a:avLst>
              <a:gd fmla="val 16667" name="adj"/>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12"/>
          <p:cNvSpPr txBox="1"/>
          <p:nvPr/>
        </p:nvSpPr>
        <p:spPr>
          <a:xfrm>
            <a:off x="971850" y="3722788"/>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Private Subnet</a:t>
            </a:r>
            <a:endParaRPr b="1"/>
          </a:p>
        </p:txBody>
      </p:sp>
      <p:pic>
        <p:nvPicPr>
          <p:cNvPr id="1085" name="Google Shape;1085;p112"/>
          <p:cNvPicPr preferRelativeResize="0"/>
          <p:nvPr/>
        </p:nvPicPr>
        <p:blipFill>
          <a:blip r:embed="rId3">
            <a:alphaModFix/>
          </a:blip>
          <a:stretch>
            <a:fillRect/>
          </a:stretch>
        </p:blipFill>
        <p:spPr>
          <a:xfrm>
            <a:off x="929702" y="2664692"/>
            <a:ext cx="707200" cy="712900"/>
          </a:xfrm>
          <a:prstGeom prst="rect">
            <a:avLst/>
          </a:prstGeom>
          <a:noFill/>
          <a:ln>
            <a:noFill/>
          </a:ln>
        </p:spPr>
      </p:pic>
      <p:pic>
        <p:nvPicPr>
          <p:cNvPr id="1086" name="Google Shape;1086;p112"/>
          <p:cNvPicPr preferRelativeResize="0"/>
          <p:nvPr/>
        </p:nvPicPr>
        <p:blipFill>
          <a:blip r:embed="rId3">
            <a:alphaModFix/>
          </a:blip>
          <a:stretch>
            <a:fillRect/>
          </a:stretch>
        </p:blipFill>
        <p:spPr>
          <a:xfrm>
            <a:off x="2102302" y="2625467"/>
            <a:ext cx="707200" cy="712900"/>
          </a:xfrm>
          <a:prstGeom prst="rect">
            <a:avLst/>
          </a:prstGeom>
          <a:noFill/>
          <a:ln>
            <a:noFill/>
          </a:ln>
        </p:spPr>
      </p:pic>
      <p:pic>
        <p:nvPicPr>
          <p:cNvPr id="1087" name="Google Shape;1087;p112"/>
          <p:cNvPicPr preferRelativeResize="0"/>
          <p:nvPr/>
        </p:nvPicPr>
        <p:blipFill>
          <a:blip r:embed="rId4">
            <a:alphaModFix/>
          </a:blip>
          <a:stretch>
            <a:fillRect/>
          </a:stretch>
        </p:blipFill>
        <p:spPr>
          <a:xfrm>
            <a:off x="5843600" y="2489900"/>
            <a:ext cx="832700" cy="832700"/>
          </a:xfrm>
          <a:prstGeom prst="rect">
            <a:avLst/>
          </a:prstGeom>
          <a:noFill/>
          <a:ln>
            <a:noFill/>
          </a:ln>
        </p:spPr>
      </p:pic>
      <p:pic>
        <p:nvPicPr>
          <p:cNvPr id="1088" name="Google Shape;1088;p112"/>
          <p:cNvPicPr preferRelativeResize="0"/>
          <p:nvPr/>
        </p:nvPicPr>
        <p:blipFill>
          <a:blip r:embed="rId5">
            <a:alphaModFix/>
          </a:blip>
          <a:stretch>
            <a:fillRect/>
          </a:stretch>
        </p:blipFill>
        <p:spPr>
          <a:xfrm>
            <a:off x="4749759" y="2800281"/>
            <a:ext cx="525780" cy="342900"/>
          </a:xfrm>
          <a:prstGeom prst="rect">
            <a:avLst/>
          </a:prstGeom>
          <a:noFill/>
          <a:ln>
            <a:noFill/>
          </a:ln>
        </p:spPr>
      </p:pic>
      <p:cxnSp>
        <p:nvCxnSpPr>
          <p:cNvPr id="1089" name="Google Shape;1089;p112"/>
          <p:cNvCxnSpPr/>
          <p:nvPr/>
        </p:nvCxnSpPr>
        <p:spPr>
          <a:xfrm flipH="1" rot="10800000">
            <a:off x="3346875" y="2977275"/>
            <a:ext cx="1131600" cy="9300"/>
          </a:xfrm>
          <a:prstGeom prst="straightConnector1">
            <a:avLst/>
          </a:prstGeom>
          <a:noFill/>
          <a:ln cap="flat" cmpd="sng" w="9525">
            <a:solidFill>
              <a:schemeClr val="dk2"/>
            </a:solidFill>
            <a:prstDash val="solid"/>
            <a:round/>
            <a:headEnd len="med" w="med" type="none"/>
            <a:tailEnd len="med" w="med" type="stealth"/>
          </a:ln>
        </p:spPr>
      </p:cxnSp>
      <p:sp>
        <p:nvSpPr>
          <p:cNvPr id="1090" name="Google Shape;1090;p112"/>
          <p:cNvSpPr txBox="1"/>
          <p:nvPr/>
        </p:nvSpPr>
        <p:spPr>
          <a:xfrm>
            <a:off x="5446725" y="3322600"/>
            <a:ext cx="17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Internet Gateway</a:t>
            </a:r>
            <a:endParaRPr b="1"/>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13"/>
          <p:cNvSpPr txBox="1"/>
          <p:nvPr>
            <p:ph idx="1" type="subTitle"/>
          </p:nvPr>
        </p:nvSpPr>
        <p:spPr>
          <a:xfrm>
            <a:off x="154050" y="145200"/>
            <a:ext cx="8612400" cy="65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Overview of NAT Gateways </a:t>
            </a:r>
            <a:endParaRPr>
              <a:solidFill>
                <a:srgbClr val="FF7A00"/>
              </a:solidFill>
              <a:latin typeface="EB Garamond"/>
              <a:ea typeface="EB Garamond"/>
              <a:cs typeface="EB Garamond"/>
              <a:sym typeface="EB Garamond"/>
            </a:endParaRPr>
          </a:p>
        </p:txBody>
      </p:sp>
      <p:sp>
        <p:nvSpPr>
          <p:cNvPr id="1096" name="Google Shape;1096;p11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097" name="Google Shape;1097;p113"/>
          <p:cNvSpPr txBox="1"/>
          <p:nvPr/>
        </p:nvSpPr>
        <p:spPr>
          <a:xfrm>
            <a:off x="404650" y="581425"/>
            <a:ext cx="8229600" cy="16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NAT Gateway allows instances in the private subnet to initiate a new connection towards the Internet.</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New connections from Internet cannot be established to instances in Private subnet.</a:t>
            </a:r>
            <a:endParaRPr sz="1800">
              <a:solidFill>
                <a:srgbClr val="666666"/>
              </a:solidFill>
              <a:latin typeface="EB Garamond"/>
              <a:ea typeface="EB Garamond"/>
              <a:cs typeface="EB Garamond"/>
              <a:sym typeface="EB Garamond"/>
            </a:endParaRPr>
          </a:p>
        </p:txBody>
      </p:sp>
      <p:pic>
        <p:nvPicPr>
          <p:cNvPr id="1098" name="Google Shape;1098;p113"/>
          <p:cNvPicPr preferRelativeResize="0"/>
          <p:nvPr/>
        </p:nvPicPr>
        <p:blipFill>
          <a:blip r:embed="rId3">
            <a:alphaModFix/>
          </a:blip>
          <a:stretch>
            <a:fillRect/>
          </a:stretch>
        </p:blipFill>
        <p:spPr>
          <a:xfrm>
            <a:off x="2978826" y="2626875"/>
            <a:ext cx="3186350" cy="2091376"/>
          </a:xfrm>
          <a:prstGeom prst="rect">
            <a:avLst/>
          </a:prstGeom>
          <a:noFill/>
          <a:ln>
            <a:noFill/>
          </a:ln>
        </p:spPr>
      </p:pic>
      <p:pic>
        <p:nvPicPr>
          <p:cNvPr id="1099" name="Google Shape;1099;p113"/>
          <p:cNvPicPr preferRelativeResize="0"/>
          <p:nvPr/>
        </p:nvPicPr>
        <p:blipFill>
          <a:blip r:embed="rId4">
            <a:alphaModFix/>
          </a:blip>
          <a:stretch>
            <a:fillRect/>
          </a:stretch>
        </p:blipFill>
        <p:spPr>
          <a:xfrm>
            <a:off x="4360439" y="2920725"/>
            <a:ext cx="423125" cy="423125"/>
          </a:xfrm>
          <a:prstGeom prst="rect">
            <a:avLst/>
          </a:prstGeom>
          <a:noFill/>
          <a:ln>
            <a:noFill/>
          </a:ln>
        </p:spPr>
      </p:pic>
      <p:sp>
        <p:nvSpPr>
          <p:cNvPr id="1100" name="Google Shape;1100;p113"/>
          <p:cNvSpPr txBox="1"/>
          <p:nvPr/>
        </p:nvSpPr>
        <p:spPr>
          <a:xfrm>
            <a:off x="4248350" y="3328775"/>
            <a:ext cx="816000" cy="11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    NAT Gateway</a:t>
            </a:r>
            <a:endParaRPr sz="1000"/>
          </a:p>
        </p:txBody>
      </p:sp>
      <p:cxnSp>
        <p:nvCxnSpPr>
          <p:cNvPr id="1101" name="Google Shape;1101;p113"/>
          <p:cNvCxnSpPr/>
          <p:nvPr/>
        </p:nvCxnSpPr>
        <p:spPr>
          <a:xfrm>
            <a:off x="4853600" y="3261575"/>
            <a:ext cx="364800" cy="252600"/>
          </a:xfrm>
          <a:prstGeom prst="straightConnector1">
            <a:avLst/>
          </a:prstGeom>
          <a:noFill/>
          <a:ln cap="flat" cmpd="sng" w="9525">
            <a:solidFill>
              <a:schemeClr val="dk2"/>
            </a:solidFill>
            <a:prstDash val="solid"/>
            <a:round/>
            <a:headEnd len="med" w="med" type="stealth"/>
            <a:tailEnd len="med" w="med" type="none"/>
          </a:ln>
        </p:spPr>
      </p:cxnSp>
      <p:cxnSp>
        <p:nvCxnSpPr>
          <p:cNvPr id="1102" name="Google Shape;1102;p113"/>
          <p:cNvCxnSpPr/>
          <p:nvPr/>
        </p:nvCxnSpPr>
        <p:spPr>
          <a:xfrm flipH="1" rot="10800000">
            <a:off x="3911750" y="3266375"/>
            <a:ext cx="336600" cy="2430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3"/>
          <p:cNvSpPr txBox="1"/>
          <p:nvPr>
            <p:ph idx="1" type="subTitle"/>
          </p:nvPr>
        </p:nvSpPr>
        <p:spPr>
          <a:xfrm>
            <a:off x="180225" y="118675"/>
            <a:ext cx="86124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Real World Scenarios</a:t>
            </a:r>
            <a:endParaRPr>
              <a:solidFill>
                <a:srgbClr val="FF7A00"/>
              </a:solidFill>
              <a:latin typeface="EB Garamond"/>
              <a:ea typeface="EB Garamond"/>
              <a:cs typeface="EB Garamond"/>
              <a:sym typeface="EB Garamond"/>
            </a:endParaRPr>
          </a:p>
        </p:txBody>
      </p:sp>
      <p:sp>
        <p:nvSpPr>
          <p:cNvPr id="168" name="Google Shape;168;p3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69" name="Google Shape;169;p33"/>
          <p:cNvSpPr txBox="1"/>
          <p:nvPr/>
        </p:nvSpPr>
        <p:spPr>
          <a:xfrm>
            <a:off x="319225" y="857275"/>
            <a:ext cx="7984200" cy="16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In Mumbai, there were very heavy rains in 2005.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Lot of people were affected.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800">
                <a:solidFill>
                  <a:srgbClr val="666666"/>
                </a:solidFill>
                <a:latin typeface="EB Garamond"/>
                <a:ea typeface="EB Garamond"/>
                <a:cs typeface="EB Garamond"/>
                <a:sym typeface="EB Garamond"/>
              </a:rPr>
              <a:t>Lot of Data Centers were also affected.</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48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pic>
        <p:nvPicPr>
          <p:cNvPr id="170" name="Google Shape;170;p33"/>
          <p:cNvPicPr preferRelativeResize="0"/>
          <p:nvPr/>
        </p:nvPicPr>
        <p:blipFill>
          <a:blip r:embed="rId3">
            <a:alphaModFix/>
          </a:blip>
          <a:stretch>
            <a:fillRect/>
          </a:stretch>
        </p:blipFill>
        <p:spPr>
          <a:xfrm>
            <a:off x="3498276" y="2803450"/>
            <a:ext cx="2476450" cy="18573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14"/>
          <p:cNvSpPr txBox="1"/>
          <p:nvPr>
            <p:ph idx="1" type="subTitle"/>
          </p:nvPr>
        </p:nvSpPr>
        <p:spPr>
          <a:xfrm>
            <a:off x="101775" y="79178"/>
            <a:ext cx="8612400" cy="8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Working of NAT Gateway</a:t>
            </a:r>
            <a:endParaRPr>
              <a:solidFill>
                <a:srgbClr val="FF7A00"/>
              </a:solidFill>
              <a:latin typeface="EB Garamond"/>
              <a:ea typeface="EB Garamond"/>
              <a:cs typeface="EB Garamond"/>
              <a:sym typeface="EB Garamond"/>
            </a:endParaRPr>
          </a:p>
        </p:txBody>
      </p:sp>
      <p:sp>
        <p:nvSpPr>
          <p:cNvPr id="1108" name="Google Shape;1108;p114"/>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cxnSp>
        <p:nvCxnSpPr>
          <p:cNvPr id="1109" name="Google Shape;1109;p114"/>
          <p:cNvCxnSpPr/>
          <p:nvPr/>
        </p:nvCxnSpPr>
        <p:spPr>
          <a:xfrm rot="10800000">
            <a:off x="-892350" y="58850"/>
            <a:ext cx="35100" cy="35100"/>
          </a:xfrm>
          <a:prstGeom prst="straightConnector1">
            <a:avLst/>
          </a:prstGeom>
          <a:noFill/>
          <a:ln cap="flat" cmpd="sng" w="9525">
            <a:solidFill>
              <a:schemeClr val="dk2"/>
            </a:solidFill>
            <a:prstDash val="solid"/>
            <a:round/>
            <a:headEnd len="med" w="med" type="none"/>
            <a:tailEnd len="med" w="med" type="triangle"/>
          </a:ln>
        </p:spPr>
      </p:cxnSp>
      <p:pic>
        <p:nvPicPr>
          <p:cNvPr descr="ec2.png" id="1110" name="Google Shape;1110;p114"/>
          <p:cNvPicPr preferRelativeResize="0"/>
          <p:nvPr/>
        </p:nvPicPr>
        <p:blipFill>
          <a:blip r:embed="rId3">
            <a:alphaModFix/>
          </a:blip>
          <a:stretch>
            <a:fillRect/>
          </a:stretch>
        </p:blipFill>
        <p:spPr>
          <a:xfrm>
            <a:off x="707726" y="1815956"/>
            <a:ext cx="961750" cy="961720"/>
          </a:xfrm>
          <a:prstGeom prst="rect">
            <a:avLst/>
          </a:prstGeom>
          <a:noFill/>
          <a:ln>
            <a:noFill/>
          </a:ln>
        </p:spPr>
      </p:pic>
      <p:cxnSp>
        <p:nvCxnSpPr>
          <p:cNvPr id="1111" name="Google Shape;1111;p114"/>
          <p:cNvCxnSpPr/>
          <p:nvPr/>
        </p:nvCxnSpPr>
        <p:spPr>
          <a:xfrm flipH="1" rot="10800000">
            <a:off x="1538262" y="2265466"/>
            <a:ext cx="820800" cy="10200"/>
          </a:xfrm>
          <a:prstGeom prst="straightConnector1">
            <a:avLst/>
          </a:prstGeom>
          <a:noFill/>
          <a:ln cap="flat" cmpd="sng" w="9525">
            <a:solidFill>
              <a:schemeClr val="dk2"/>
            </a:solidFill>
            <a:prstDash val="solid"/>
            <a:round/>
            <a:headEnd len="med" w="med" type="none"/>
            <a:tailEnd len="med" w="med" type="triangle"/>
          </a:ln>
        </p:spPr>
      </p:cxnSp>
      <p:cxnSp>
        <p:nvCxnSpPr>
          <p:cNvPr id="1112" name="Google Shape;1112;p114"/>
          <p:cNvCxnSpPr/>
          <p:nvPr/>
        </p:nvCxnSpPr>
        <p:spPr>
          <a:xfrm>
            <a:off x="3138347" y="2270565"/>
            <a:ext cx="753000" cy="0"/>
          </a:xfrm>
          <a:prstGeom prst="straightConnector1">
            <a:avLst/>
          </a:prstGeom>
          <a:noFill/>
          <a:ln cap="flat" cmpd="sng" w="9525">
            <a:solidFill>
              <a:schemeClr val="dk2"/>
            </a:solidFill>
            <a:prstDash val="solid"/>
            <a:round/>
            <a:headEnd len="med" w="med" type="none"/>
            <a:tailEnd len="med" w="med" type="triangle"/>
          </a:ln>
        </p:spPr>
      </p:cxnSp>
      <p:cxnSp>
        <p:nvCxnSpPr>
          <p:cNvPr id="1113" name="Google Shape;1113;p114"/>
          <p:cNvCxnSpPr/>
          <p:nvPr/>
        </p:nvCxnSpPr>
        <p:spPr>
          <a:xfrm>
            <a:off x="4891547" y="2267302"/>
            <a:ext cx="753000" cy="0"/>
          </a:xfrm>
          <a:prstGeom prst="straightConnector1">
            <a:avLst/>
          </a:prstGeom>
          <a:noFill/>
          <a:ln cap="flat" cmpd="sng" w="9525">
            <a:solidFill>
              <a:schemeClr val="dk2"/>
            </a:solidFill>
            <a:prstDash val="solid"/>
            <a:round/>
            <a:headEnd len="med" w="med" type="none"/>
            <a:tailEnd len="med" w="med" type="triangle"/>
          </a:ln>
        </p:spPr>
      </p:cxnSp>
      <p:pic>
        <p:nvPicPr>
          <p:cNvPr id="1114" name="Google Shape;1114;p114"/>
          <p:cNvPicPr preferRelativeResize="0"/>
          <p:nvPr/>
        </p:nvPicPr>
        <p:blipFill>
          <a:blip r:embed="rId4">
            <a:alphaModFix/>
          </a:blip>
          <a:stretch>
            <a:fillRect/>
          </a:stretch>
        </p:blipFill>
        <p:spPr>
          <a:xfrm>
            <a:off x="5728959" y="1695931"/>
            <a:ext cx="1090200" cy="1090200"/>
          </a:xfrm>
          <a:prstGeom prst="rect">
            <a:avLst/>
          </a:prstGeom>
          <a:noFill/>
          <a:ln>
            <a:noFill/>
          </a:ln>
        </p:spPr>
      </p:pic>
      <p:sp>
        <p:nvSpPr>
          <p:cNvPr id="1115" name="Google Shape;1115;p114"/>
          <p:cNvSpPr txBox="1"/>
          <p:nvPr/>
        </p:nvSpPr>
        <p:spPr>
          <a:xfrm>
            <a:off x="452669" y="2742427"/>
            <a:ext cx="68148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Private EC2                 NAT                 Internet Gateway               Internet</a:t>
            </a:r>
            <a:endParaRPr sz="1800">
              <a:solidFill>
                <a:srgbClr val="666666"/>
              </a:solidFill>
              <a:latin typeface="EB Garamond"/>
              <a:ea typeface="EB Garamond"/>
              <a:cs typeface="EB Garamond"/>
              <a:sym typeface="EB Garamond"/>
            </a:endParaRPr>
          </a:p>
        </p:txBody>
      </p:sp>
      <p:pic>
        <p:nvPicPr>
          <p:cNvPr descr="check-mark-1292787_960_720.png" id="1116" name="Google Shape;1116;p114"/>
          <p:cNvPicPr preferRelativeResize="0"/>
          <p:nvPr/>
        </p:nvPicPr>
        <p:blipFill>
          <a:blip r:embed="rId5">
            <a:alphaModFix/>
          </a:blip>
          <a:stretch>
            <a:fillRect/>
          </a:stretch>
        </p:blipFill>
        <p:spPr>
          <a:xfrm>
            <a:off x="7390805" y="1824473"/>
            <a:ext cx="961749" cy="944696"/>
          </a:xfrm>
          <a:prstGeom prst="rect">
            <a:avLst/>
          </a:prstGeom>
          <a:noFill/>
          <a:ln>
            <a:noFill/>
          </a:ln>
        </p:spPr>
      </p:pic>
      <p:pic>
        <p:nvPicPr>
          <p:cNvPr id="1117" name="Google Shape;1117;p114"/>
          <p:cNvPicPr preferRelativeResize="0"/>
          <p:nvPr/>
        </p:nvPicPr>
        <p:blipFill>
          <a:blip r:embed="rId6">
            <a:alphaModFix/>
          </a:blip>
          <a:stretch>
            <a:fillRect/>
          </a:stretch>
        </p:blipFill>
        <p:spPr>
          <a:xfrm>
            <a:off x="2418526" y="1948917"/>
            <a:ext cx="630600" cy="630579"/>
          </a:xfrm>
          <a:prstGeom prst="rect">
            <a:avLst/>
          </a:prstGeom>
          <a:noFill/>
          <a:ln>
            <a:noFill/>
          </a:ln>
        </p:spPr>
      </p:pic>
      <p:pic>
        <p:nvPicPr>
          <p:cNvPr id="1118" name="Google Shape;1118;p114"/>
          <p:cNvPicPr preferRelativeResize="0"/>
          <p:nvPr/>
        </p:nvPicPr>
        <p:blipFill>
          <a:blip r:embed="rId7">
            <a:alphaModFix/>
          </a:blip>
          <a:stretch>
            <a:fillRect/>
          </a:stretch>
        </p:blipFill>
        <p:spPr>
          <a:xfrm>
            <a:off x="4026888" y="1942352"/>
            <a:ext cx="597375" cy="59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15"/>
          <p:cNvSpPr txBox="1"/>
          <p:nvPr>
            <p:ph idx="1" type="subTitle"/>
          </p:nvPr>
        </p:nvSpPr>
        <p:spPr>
          <a:xfrm>
            <a:off x="101775" y="79178"/>
            <a:ext cx="8612400" cy="76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Example 2 - NAT Gateway</a:t>
            </a:r>
            <a:endParaRPr>
              <a:solidFill>
                <a:srgbClr val="FF7A00"/>
              </a:solidFill>
              <a:latin typeface="EB Garamond"/>
              <a:ea typeface="EB Garamond"/>
              <a:cs typeface="EB Garamond"/>
              <a:sym typeface="EB Garamond"/>
            </a:endParaRPr>
          </a:p>
        </p:txBody>
      </p:sp>
      <p:sp>
        <p:nvSpPr>
          <p:cNvPr id="1124" name="Google Shape;1124;p115"/>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cxnSp>
        <p:nvCxnSpPr>
          <p:cNvPr id="1125" name="Google Shape;1125;p115"/>
          <p:cNvCxnSpPr/>
          <p:nvPr/>
        </p:nvCxnSpPr>
        <p:spPr>
          <a:xfrm rot="10800000">
            <a:off x="-892350" y="58850"/>
            <a:ext cx="35100" cy="35100"/>
          </a:xfrm>
          <a:prstGeom prst="straightConnector1">
            <a:avLst/>
          </a:prstGeom>
          <a:noFill/>
          <a:ln cap="flat" cmpd="sng" w="9525">
            <a:solidFill>
              <a:schemeClr val="dk2"/>
            </a:solidFill>
            <a:prstDash val="solid"/>
            <a:round/>
            <a:headEnd len="med" w="med" type="none"/>
            <a:tailEnd len="med" w="med" type="triangle"/>
          </a:ln>
        </p:spPr>
      </p:cxnSp>
      <p:pic>
        <p:nvPicPr>
          <p:cNvPr descr="ec2.png" id="1126" name="Google Shape;1126;p115"/>
          <p:cNvPicPr preferRelativeResize="0"/>
          <p:nvPr/>
        </p:nvPicPr>
        <p:blipFill>
          <a:blip r:embed="rId3">
            <a:alphaModFix/>
          </a:blip>
          <a:stretch>
            <a:fillRect/>
          </a:stretch>
        </p:blipFill>
        <p:spPr>
          <a:xfrm>
            <a:off x="1075165" y="1881040"/>
            <a:ext cx="961750" cy="961720"/>
          </a:xfrm>
          <a:prstGeom prst="rect">
            <a:avLst/>
          </a:prstGeom>
          <a:noFill/>
          <a:ln>
            <a:noFill/>
          </a:ln>
        </p:spPr>
      </p:pic>
      <p:sp>
        <p:nvSpPr>
          <p:cNvPr id="1127" name="Google Shape;1127;p115"/>
          <p:cNvSpPr txBox="1"/>
          <p:nvPr/>
        </p:nvSpPr>
        <p:spPr>
          <a:xfrm>
            <a:off x="948984" y="2878611"/>
            <a:ext cx="6814800" cy="5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EB Garamond"/>
                <a:ea typeface="EB Garamond"/>
                <a:cs typeface="EB Garamond"/>
                <a:sym typeface="EB Garamond"/>
              </a:rPr>
              <a:t> Private EC2                    NAT                  Internet Gateway                     Internet</a:t>
            </a:r>
            <a:endParaRPr sz="1800">
              <a:solidFill>
                <a:srgbClr val="666666"/>
              </a:solidFill>
              <a:latin typeface="EB Garamond"/>
              <a:ea typeface="EB Garamond"/>
              <a:cs typeface="EB Garamond"/>
              <a:sym typeface="EB Garamond"/>
            </a:endParaRPr>
          </a:p>
        </p:txBody>
      </p:sp>
      <p:pic>
        <p:nvPicPr>
          <p:cNvPr id="1128" name="Google Shape;1128;p115"/>
          <p:cNvPicPr preferRelativeResize="0"/>
          <p:nvPr/>
        </p:nvPicPr>
        <p:blipFill>
          <a:blip r:embed="rId4">
            <a:alphaModFix/>
          </a:blip>
          <a:stretch>
            <a:fillRect/>
          </a:stretch>
        </p:blipFill>
        <p:spPr>
          <a:xfrm>
            <a:off x="6684260" y="1952205"/>
            <a:ext cx="819350" cy="819350"/>
          </a:xfrm>
          <a:prstGeom prst="rect">
            <a:avLst/>
          </a:prstGeom>
          <a:noFill/>
          <a:ln>
            <a:noFill/>
          </a:ln>
        </p:spPr>
      </p:pic>
      <p:cxnSp>
        <p:nvCxnSpPr>
          <p:cNvPr id="1129" name="Google Shape;1129;p115"/>
          <p:cNvCxnSpPr/>
          <p:nvPr/>
        </p:nvCxnSpPr>
        <p:spPr>
          <a:xfrm>
            <a:off x="3643891" y="2361901"/>
            <a:ext cx="891000" cy="0"/>
          </a:xfrm>
          <a:prstGeom prst="straightConnector1">
            <a:avLst/>
          </a:prstGeom>
          <a:noFill/>
          <a:ln cap="flat" cmpd="sng" w="9525">
            <a:solidFill>
              <a:schemeClr val="dk2"/>
            </a:solidFill>
            <a:prstDash val="solid"/>
            <a:round/>
            <a:headEnd len="med" w="med" type="stealth"/>
            <a:tailEnd len="med" w="med" type="triangle"/>
          </a:ln>
        </p:spPr>
      </p:cxnSp>
      <p:cxnSp>
        <p:nvCxnSpPr>
          <p:cNvPr id="1130" name="Google Shape;1130;p115"/>
          <p:cNvCxnSpPr/>
          <p:nvPr/>
        </p:nvCxnSpPr>
        <p:spPr>
          <a:xfrm flipH="1">
            <a:off x="5529378" y="2330374"/>
            <a:ext cx="903300" cy="5400"/>
          </a:xfrm>
          <a:prstGeom prst="straightConnector1">
            <a:avLst/>
          </a:prstGeom>
          <a:noFill/>
          <a:ln cap="flat" cmpd="sng" w="9525">
            <a:solidFill>
              <a:schemeClr val="dk2"/>
            </a:solidFill>
            <a:prstDash val="solid"/>
            <a:round/>
            <a:headEnd len="med" w="med" type="none"/>
            <a:tailEnd len="med" w="med" type="triangle"/>
          </a:ln>
        </p:spPr>
      </p:cxnSp>
      <p:pic>
        <p:nvPicPr>
          <p:cNvPr descr="incorrect.png" id="1131" name="Google Shape;1131;p115"/>
          <p:cNvPicPr preferRelativeResize="0"/>
          <p:nvPr/>
        </p:nvPicPr>
        <p:blipFill>
          <a:blip r:embed="rId5">
            <a:alphaModFix/>
          </a:blip>
          <a:stretch>
            <a:fillRect/>
          </a:stretch>
        </p:blipFill>
        <p:spPr>
          <a:xfrm>
            <a:off x="2881814" y="1337124"/>
            <a:ext cx="607666" cy="543925"/>
          </a:xfrm>
          <a:prstGeom prst="rect">
            <a:avLst/>
          </a:prstGeom>
          <a:noFill/>
          <a:ln>
            <a:noFill/>
          </a:ln>
        </p:spPr>
      </p:pic>
      <p:pic>
        <p:nvPicPr>
          <p:cNvPr id="1132" name="Google Shape;1132;p115"/>
          <p:cNvPicPr preferRelativeResize="0"/>
          <p:nvPr/>
        </p:nvPicPr>
        <p:blipFill>
          <a:blip r:embed="rId6">
            <a:alphaModFix/>
          </a:blip>
          <a:stretch>
            <a:fillRect/>
          </a:stretch>
        </p:blipFill>
        <p:spPr>
          <a:xfrm>
            <a:off x="2870341" y="2046618"/>
            <a:ext cx="630600" cy="630579"/>
          </a:xfrm>
          <a:prstGeom prst="rect">
            <a:avLst/>
          </a:prstGeom>
          <a:noFill/>
          <a:ln>
            <a:noFill/>
          </a:ln>
        </p:spPr>
      </p:pic>
      <p:pic>
        <p:nvPicPr>
          <p:cNvPr id="1133" name="Google Shape;1133;p115"/>
          <p:cNvPicPr preferRelativeResize="0"/>
          <p:nvPr/>
        </p:nvPicPr>
        <p:blipFill>
          <a:blip r:embed="rId7">
            <a:alphaModFix/>
          </a:blip>
          <a:stretch>
            <a:fillRect/>
          </a:stretch>
        </p:blipFill>
        <p:spPr>
          <a:xfrm>
            <a:off x="4677853" y="2095878"/>
            <a:ext cx="597375" cy="59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1"/>
                                        </p:tgtEl>
                                        <p:attrNameLst>
                                          <p:attrName>style.visibility</p:attrName>
                                        </p:attrNameLst>
                                      </p:cBhvr>
                                      <p:to>
                                        <p:strVal val="visible"/>
                                      </p:to>
                                    </p:set>
                                    <p:animEffect filter="fade" transition="in">
                                      <p:cBhvr>
                                        <p:cTn dur="1000"/>
                                        <p:tgtEl>
                                          <p:spTgt spid="1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16"/>
          <p:cNvSpPr txBox="1"/>
          <p:nvPr>
            <p:ph type="ctrTitle"/>
          </p:nvPr>
        </p:nvSpPr>
        <p:spPr>
          <a:xfrm>
            <a:off x="589175" y="1573300"/>
            <a:ext cx="80241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666666"/>
                </a:solidFill>
                <a:latin typeface="EB Garamond"/>
                <a:ea typeface="EB Garamond"/>
                <a:cs typeface="EB Garamond"/>
                <a:sym typeface="EB Garamond"/>
              </a:rPr>
              <a:t>New VPC Create Experience</a:t>
            </a:r>
            <a:endParaRPr sz="4800">
              <a:solidFill>
                <a:srgbClr val="666666"/>
              </a:solidFill>
              <a:latin typeface="EB Garamond"/>
              <a:ea typeface="EB Garamond"/>
              <a:cs typeface="EB Garamond"/>
              <a:sym typeface="EB Garamond"/>
            </a:endParaRPr>
          </a:p>
        </p:txBody>
      </p:sp>
      <p:sp>
        <p:nvSpPr>
          <p:cNvPr id="1139" name="Google Shape;1139;p116"/>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7A00"/>
                </a:solidFill>
                <a:latin typeface="EB Garamond"/>
                <a:ea typeface="EB Garamond"/>
                <a:cs typeface="EB Garamond"/>
                <a:sym typeface="EB Garamond"/>
              </a:rPr>
              <a:t>                                     Create VPC Quickly</a:t>
            </a:r>
            <a:endParaRPr>
              <a:solidFill>
                <a:srgbClr val="FF7A00"/>
              </a:solidFill>
              <a:latin typeface="EB Garamond"/>
              <a:ea typeface="EB Garamond"/>
              <a:cs typeface="EB Garamond"/>
              <a:sym typeface="EB Garamond"/>
            </a:endParaRPr>
          </a:p>
        </p:txBody>
      </p:sp>
      <p:cxnSp>
        <p:nvCxnSpPr>
          <p:cNvPr id="1140" name="Google Shape;1140;p116"/>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41" name="Google Shape;1141;p116"/>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7"/>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Understanding Challenge</a:t>
            </a:r>
            <a:endParaRPr>
              <a:solidFill>
                <a:srgbClr val="FF7A00"/>
              </a:solidFill>
              <a:latin typeface="EB Garamond"/>
              <a:ea typeface="EB Garamond"/>
              <a:cs typeface="EB Garamond"/>
              <a:sym typeface="EB Garamond"/>
            </a:endParaRPr>
          </a:p>
        </p:txBody>
      </p:sp>
      <p:sp>
        <p:nvSpPr>
          <p:cNvPr id="1147" name="Google Shape;1147;p117"/>
          <p:cNvSpPr txBox="1"/>
          <p:nvPr/>
        </p:nvSpPr>
        <p:spPr>
          <a:xfrm>
            <a:off x="243825" y="710675"/>
            <a:ext cx="8525400" cy="118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If you want to create a new VPC setup, there are multiple components that you have to configure:</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VPC, Subnets, Route Tables, NAT Gateway, Internet Gateways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pic>
        <p:nvPicPr>
          <p:cNvPr id="1148" name="Google Shape;1148;p117"/>
          <p:cNvPicPr preferRelativeResize="0"/>
          <p:nvPr/>
        </p:nvPicPr>
        <p:blipFill>
          <a:blip r:embed="rId3">
            <a:alphaModFix/>
          </a:blip>
          <a:stretch>
            <a:fillRect/>
          </a:stretch>
        </p:blipFill>
        <p:spPr>
          <a:xfrm>
            <a:off x="2916562" y="2316500"/>
            <a:ext cx="3039633" cy="2437350"/>
          </a:xfrm>
          <a:prstGeom prst="rect">
            <a:avLst/>
          </a:prstGeom>
          <a:noFill/>
          <a:ln>
            <a:noFill/>
          </a:ln>
        </p:spPr>
      </p:pic>
      <p:sp>
        <p:nvSpPr>
          <p:cNvPr id="1149" name="Google Shape;1149;p117"/>
          <p:cNvSpPr/>
          <p:nvPr/>
        </p:nvSpPr>
        <p:spPr>
          <a:xfrm>
            <a:off x="0" y="4800600"/>
            <a:ext cx="9164100" cy="3429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18"/>
          <p:cNvSpPr txBox="1"/>
          <p:nvPr>
            <p:ph idx="1" type="subTitle"/>
          </p:nvPr>
        </p:nvSpPr>
        <p:spPr>
          <a:xfrm>
            <a:off x="64700" y="70475"/>
            <a:ext cx="8612400" cy="64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New VPC Create Experience</a:t>
            </a:r>
            <a:endParaRPr>
              <a:solidFill>
                <a:srgbClr val="FF7A00"/>
              </a:solidFill>
              <a:latin typeface="EB Garamond"/>
              <a:ea typeface="EB Garamond"/>
              <a:cs typeface="EB Garamond"/>
              <a:sym typeface="EB Garamond"/>
            </a:endParaRPr>
          </a:p>
        </p:txBody>
      </p:sp>
      <p:sp>
        <p:nvSpPr>
          <p:cNvPr id="1155" name="Google Shape;1155;p118"/>
          <p:cNvSpPr txBox="1"/>
          <p:nvPr/>
        </p:nvSpPr>
        <p:spPr>
          <a:xfrm>
            <a:off x="319350" y="882925"/>
            <a:ext cx="8525400" cy="9924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AWS has released a new VPC Create Experience that allows us to quickly setup entire VPC infrastructure with click of just few buttons.</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a:p>
        </p:txBody>
      </p:sp>
      <p:sp>
        <p:nvSpPr>
          <p:cNvPr id="1156" name="Google Shape;1156;p118"/>
          <p:cNvSpPr/>
          <p:nvPr/>
        </p:nvSpPr>
        <p:spPr>
          <a:xfrm>
            <a:off x="0" y="4800600"/>
            <a:ext cx="9164100" cy="342900"/>
          </a:xfrm>
          <a:prstGeom prst="rect">
            <a:avLst/>
          </a:prstGeom>
          <a:solidFill>
            <a:srgbClr val="6666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pic>
        <p:nvPicPr>
          <p:cNvPr id="1157" name="Google Shape;1157;p118"/>
          <p:cNvPicPr preferRelativeResize="0"/>
          <p:nvPr/>
        </p:nvPicPr>
        <p:blipFill>
          <a:blip r:embed="rId3">
            <a:alphaModFix/>
          </a:blip>
          <a:stretch>
            <a:fillRect/>
          </a:stretch>
        </p:blipFill>
        <p:spPr>
          <a:xfrm>
            <a:off x="732200" y="2071525"/>
            <a:ext cx="6308255" cy="23494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19"/>
          <p:cNvSpPr txBox="1"/>
          <p:nvPr>
            <p:ph type="ctrTitle"/>
          </p:nvPr>
        </p:nvSpPr>
        <p:spPr>
          <a:xfrm>
            <a:off x="992851" y="1573300"/>
            <a:ext cx="7158300" cy="1143300"/>
          </a:xfrm>
          <a:prstGeom prst="rect">
            <a:avLst/>
          </a:prstGeom>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666666"/>
                </a:solidFill>
                <a:latin typeface="EB Garamond"/>
                <a:ea typeface="EB Garamond"/>
                <a:cs typeface="EB Garamond"/>
                <a:sym typeface="EB Garamond"/>
              </a:rPr>
              <a:t>VPC Peering</a:t>
            </a:r>
            <a:endParaRPr sz="3600">
              <a:solidFill>
                <a:srgbClr val="666666"/>
              </a:solidFill>
              <a:latin typeface="EB Garamond"/>
              <a:ea typeface="EB Garamond"/>
              <a:cs typeface="EB Garamond"/>
              <a:sym typeface="EB Garamond"/>
            </a:endParaRPr>
          </a:p>
        </p:txBody>
      </p:sp>
      <p:sp>
        <p:nvSpPr>
          <p:cNvPr id="1163" name="Google Shape;1163;p119"/>
          <p:cNvSpPr txBox="1"/>
          <p:nvPr>
            <p:ph idx="1" type="subTitle"/>
          </p:nvPr>
        </p:nvSpPr>
        <p:spPr>
          <a:xfrm>
            <a:off x="0" y="30298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7A00"/>
                </a:solidFill>
                <a:latin typeface="EB Garamond"/>
                <a:ea typeface="EB Garamond"/>
                <a:cs typeface="EB Garamond"/>
                <a:sym typeface="EB Garamond"/>
              </a:rPr>
              <a:t>     Let’s Route</a:t>
            </a:r>
            <a:endParaRPr>
              <a:solidFill>
                <a:srgbClr val="FF7A00"/>
              </a:solidFill>
              <a:latin typeface="EB Garamond"/>
              <a:ea typeface="EB Garamond"/>
              <a:cs typeface="EB Garamond"/>
              <a:sym typeface="EB Garamond"/>
            </a:endParaRPr>
          </a:p>
        </p:txBody>
      </p:sp>
      <p:cxnSp>
        <p:nvCxnSpPr>
          <p:cNvPr id="1164" name="Google Shape;1164;p119"/>
          <p:cNvCxnSpPr/>
          <p:nvPr/>
        </p:nvCxnSpPr>
        <p:spPr>
          <a:xfrm flipH="1" rot="10800000">
            <a:off x="383250" y="663825"/>
            <a:ext cx="8391000" cy="1800"/>
          </a:xfrm>
          <a:prstGeom prst="straightConnector1">
            <a:avLst/>
          </a:prstGeom>
          <a:noFill/>
          <a:ln cap="flat" cmpd="sng" w="19050">
            <a:solidFill>
              <a:srgbClr val="CCCCCC"/>
            </a:solidFill>
            <a:prstDash val="solid"/>
            <a:round/>
            <a:headEnd len="med" w="med" type="none"/>
            <a:tailEnd len="med" w="med" type="none"/>
          </a:ln>
        </p:spPr>
      </p:cxnSp>
      <p:cxnSp>
        <p:nvCxnSpPr>
          <p:cNvPr id="1165" name="Google Shape;1165;p119"/>
          <p:cNvCxnSpPr/>
          <p:nvPr/>
        </p:nvCxnSpPr>
        <p:spPr>
          <a:xfrm>
            <a:off x="322800" y="4377025"/>
            <a:ext cx="8511900" cy="2040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20"/>
          <p:cNvSpPr txBox="1"/>
          <p:nvPr>
            <p:ph idx="1" type="subTitle"/>
          </p:nvPr>
        </p:nvSpPr>
        <p:spPr>
          <a:xfrm>
            <a:off x="154050" y="145200"/>
            <a:ext cx="8612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VPC Peering</a:t>
            </a:r>
            <a:endParaRPr>
              <a:solidFill>
                <a:srgbClr val="FF7A00"/>
              </a:solidFill>
              <a:latin typeface="EB Garamond"/>
              <a:ea typeface="EB Garamond"/>
              <a:cs typeface="EB Garamond"/>
              <a:sym typeface="EB Garamond"/>
            </a:endParaRPr>
          </a:p>
        </p:txBody>
      </p:sp>
      <p:sp>
        <p:nvSpPr>
          <p:cNvPr id="1171" name="Google Shape;1171;p120"/>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72" name="Google Shape;1172;p120"/>
          <p:cNvSpPr txBox="1"/>
          <p:nvPr/>
        </p:nvSpPr>
        <p:spPr>
          <a:xfrm>
            <a:off x="269325" y="866800"/>
            <a:ext cx="8239800" cy="31053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VPC peering is a network connection between two VPC that enables the communication between instances of both the VPC.</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cxnSp>
        <p:nvCxnSpPr>
          <p:cNvPr id="1173" name="Google Shape;1173;p120"/>
          <p:cNvCxnSpPr/>
          <p:nvPr/>
        </p:nvCxnSpPr>
        <p:spPr>
          <a:xfrm flipH="1" rot="10800000">
            <a:off x="2612763" y="2631408"/>
            <a:ext cx="3297300" cy="3900"/>
          </a:xfrm>
          <a:prstGeom prst="straightConnector1">
            <a:avLst/>
          </a:prstGeom>
          <a:noFill/>
          <a:ln cap="flat" cmpd="sng" w="19050">
            <a:solidFill>
              <a:schemeClr val="dk2"/>
            </a:solidFill>
            <a:prstDash val="solid"/>
            <a:round/>
            <a:headEnd len="med" w="med" type="none"/>
            <a:tailEnd len="med" w="med" type="stealth"/>
          </a:ln>
        </p:spPr>
      </p:cxnSp>
      <p:cxnSp>
        <p:nvCxnSpPr>
          <p:cNvPr id="1174" name="Google Shape;1174;p120"/>
          <p:cNvCxnSpPr/>
          <p:nvPr/>
        </p:nvCxnSpPr>
        <p:spPr>
          <a:xfrm flipH="1" rot="10800000">
            <a:off x="2612763" y="3250508"/>
            <a:ext cx="3297300" cy="3900"/>
          </a:xfrm>
          <a:prstGeom prst="straightConnector1">
            <a:avLst/>
          </a:prstGeom>
          <a:noFill/>
          <a:ln cap="flat" cmpd="sng" w="19050">
            <a:solidFill>
              <a:schemeClr val="dk2"/>
            </a:solidFill>
            <a:prstDash val="solid"/>
            <a:round/>
            <a:headEnd len="med" w="med" type="stealth"/>
            <a:tailEnd len="med" w="med" type="none"/>
          </a:ln>
        </p:spPr>
      </p:cxnSp>
      <p:sp>
        <p:nvSpPr>
          <p:cNvPr id="1175" name="Google Shape;1175;p120"/>
          <p:cNvSpPr txBox="1"/>
          <p:nvPr/>
        </p:nvSpPr>
        <p:spPr>
          <a:xfrm>
            <a:off x="828375" y="3393775"/>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172.31.0.0/16</a:t>
            </a:r>
            <a:endParaRPr/>
          </a:p>
        </p:txBody>
      </p:sp>
      <p:sp>
        <p:nvSpPr>
          <p:cNvPr id="1176" name="Google Shape;1176;p120"/>
          <p:cNvSpPr txBox="1"/>
          <p:nvPr/>
        </p:nvSpPr>
        <p:spPr>
          <a:xfrm>
            <a:off x="6727898" y="3393775"/>
            <a:ext cx="14619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10.77.0.0/16</a:t>
            </a:r>
            <a:endParaRPr/>
          </a:p>
        </p:txBody>
      </p:sp>
      <p:pic>
        <p:nvPicPr>
          <p:cNvPr id="1177" name="Google Shape;1177;p120"/>
          <p:cNvPicPr preferRelativeResize="0"/>
          <p:nvPr/>
        </p:nvPicPr>
        <p:blipFill>
          <a:blip r:embed="rId3">
            <a:alphaModFix/>
          </a:blip>
          <a:stretch>
            <a:fillRect/>
          </a:stretch>
        </p:blipFill>
        <p:spPr>
          <a:xfrm>
            <a:off x="1101000" y="2339318"/>
            <a:ext cx="905675" cy="910356"/>
          </a:xfrm>
          <a:prstGeom prst="rect">
            <a:avLst/>
          </a:prstGeom>
          <a:noFill/>
          <a:ln>
            <a:noFill/>
          </a:ln>
        </p:spPr>
      </p:pic>
      <p:pic>
        <p:nvPicPr>
          <p:cNvPr id="1178" name="Google Shape;1178;p120"/>
          <p:cNvPicPr preferRelativeResize="0"/>
          <p:nvPr/>
        </p:nvPicPr>
        <p:blipFill>
          <a:blip r:embed="rId3">
            <a:alphaModFix/>
          </a:blip>
          <a:stretch>
            <a:fillRect/>
          </a:stretch>
        </p:blipFill>
        <p:spPr>
          <a:xfrm>
            <a:off x="6869850" y="2339318"/>
            <a:ext cx="905675" cy="910356"/>
          </a:xfrm>
          <a:prstGeom prst="rect">
            <a:avLst/>
          </a:prstGeom>
          <a:noFill/>
          <a:ln>
            <a:noFill/>
          </a:ln>
        </p:spPr>
      </p:pic>
      <p:pic>
        <p:nvPicPr>
          <p:cNvPr id="1179" name="Google Shape;1179;p120"/>
          <p:cNvPicPr preferRelativeResize="0"/>
          <p:nvPr/>
        </p:nvPicPr>
        <p:blipFill>
          <a:blip r:embed="rId4">
            <a:alphaModFix/>
          </a:blip>
          <a:stretch>
            <a:fillRect/>
          </a:stretch>
        </p:blipFill>
        <p:spPr>
          <a:xfrm>
            <a:off x="3881350" y="2681050"/>
            <a:ext cx="523700" cy="5237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21"/>
          <p:cNvSpPr txBox="1"/>
          <p:nvPr>
            <p:ph idx="1" type="subTitle"/>
          </p:nvPr>
        </p:nvSpPr>
        <p:spPr>
          <a:xfrm>
            <a:off x="154050" y="145200"/>
            <a:ext cx="8612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Today’s Architecture - 1</a:t>
            </a:r>
            <a:endParaRPr>
              <a:solidFill>
                <a:srgbClr val="FF7A00"/>
              </a:solidFill>
              <a:latin typeface="EB Garamond"/>
              <a:ea typeface="EB Garamond"/>
              <a:cs typeface="EB Garamond"/>
              <a:sym typeface="EB Garamond"/>
            </a:endParaRPr>
          </a:p>
        </p:txBody>
      </p:sp>
      <p:sp>
        <p:nvSpPr>
          <p:cNvPr id="1185" name="Google Shape;1185;p121"/>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186" name="Google Shape;1186;p121"/>
          <p:cNvSpPr txBox="1"/>
          <p:nvPr/>
        </p:nvSpPr>
        <p:spPr>
          <a:xfrm>
            <a:off x="269325" y="866800"/>
            <a:ext cx="8239800" cy="12486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800">
                <a:solidFill>
                  <a:srgbClr val="666666"/>
                </a:solidFill>
                <a:latin typeface="EB Garamond"/>
                <a:ea typeface="EB Garamond"/>
                <a:cs typeface="EB Garamond"/>
                <a:sym typeface="EB Garamond"/>
              </a:rPr>
              <a:t>First VPC - 172.31.0.0/16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rPr lang="en" sz="1800">
                <a:solidFill>
                  <a:srgbClr val="666666"/>
                </a:solidFill>
                <a:latin typeface="EB Garamond"/>
                <a:ea typeface="EB Garamond"/>
                <a:cs typeface="EB Garamond"/>
                <a:sym typeface="EB Garamond"/>
              </a:rPr>
              <a:t>Secondary VPC - 10.77.0.0/16</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0"/>
              </a:spcAft>
              <a:buClr>
                <a:schemeClr val="dk1"/>
              </a:buClr>
              <a:buSzPts val="1100"/>
              <a:buFont typeface="Arial"/>
              <a:buNone/>
            </a:pPr>
            <a:r>
              <a:t/>
            </a:r>
            <a:endParaRPr sz="1800">
              <a:solidFill>
                <a:srgbClr val="666666"/>
              </a:solidFill>
              <a:latin typeface="EB Garamond"/>
              <a:ea typeface="EB Garamond"/>
              <a:cs typeface="EB Garamond"/>
              <a:sym typeface="EB Garamond"/>
            </a:endParaRPr>
          </a:p>
          <a:p>
            <a:pPr indent="0" lvl="0" marL="0" rtl="0" algn="l">
              <a:spcBef>
                <a:spcPts val="600"/>
              </a:spcBef>
              <a:spcAft>
                <a:spcPts val="600"/>
              </a:spcAft>
              <a:buClr>
                <a:schemeClr val="dk1"/>
              </a:buClr>
              <a:buSzPts val="1100"/>
              <a:buFont typeface="Arial"/>
              <a:buNone/>
            </a:pPr>
            <a:r>
              <a:t/>
            </a:r>
            <a:endParaRPr sz="1800">
              <a:solidFill>
                <a:srgbClr val="666666"/>
              </a:solidFill>
              <a:latin typeface="EB Garamond"/>
              <a:ea typeface="EB Garamond"/>
              <a:cs typeface="EB Garamond"/>
              <a:sym typeface="EB Garamond"/>
            </a:endParaRPr>
          </a:p>
        </p:txBody>
      </p:sp>
      <p:cxnSp>
        <p:nvCxnSpPr>
          <p:cNvPr id="1187" name="Google Shape;1187;p121"/>
          <p:cNvCxnSpPr/>
          <p:nvPr/>
        </p:nvCxnSpPr>
        <p:spPr>
          <a:xfrm flipH="1" rot="10800000">
            <a:off x="2612763" y="2889120"/>
            <a:ext cx="3297300" cy="3900"/>
          </a:xfrm>
          <a:prstGeom prst="straightConnector1">
            <a:avLst/>
          </a:prstGeom>
          <a:noFill/>
          <a:ln cap="flat" cmpd="sng" w="19050">
            <a:solidFill>
              <a:schemeClr val="dk2"/>
            </a:solidFill>
            <a:prstDash val="solid"/>
            <a:round/>
            <a:headEnd len="med" w="med" type="none"/>
            <a:tailEnd len="med" w="med" type="stealth"/>
          </a:ln>
        </p:spPr>
      </p:cxnSp>
      <p:cxnSp>
        <p:nvCxnSpPr>
          <p:cNvPr id="1188" name="Google Shape;1188;p121"/>
          <p:cNvCxnSpPr/>
          <p:nvPr/>
        </p:nvCxnSpPr>
        <p:spPr>
          <a:xfrm flipH="1" rot="10800000">
            <a:off x="2612763" y="3508220"/>
            <a:ext cx="3297300" cy="3900"/>
          </a:xfrm>
          <a:prstGeom prst="straightConnector1">
            <a:avLst/>
          </a:prstGeom>
          <a:noFill/>
          <a:ln cap="flat" cmpd="sng" w="19050">
            <a:solidFill>
              <a:schemeClr val="dk2"/>
            </a:solidFill>
            <a:prstDash val="solid"/>
            <a:round/>
            <a:headEnd len="med" w="med" type="stealth"/>
            <a:tailEnd len="med" w="med" type="none"/>
          </a:ln>
        </p:spPr>
      </p:cxnSp>
      <p:sp>
        <p:nvSpPr>
          <p:cNvPr id="1189" name="Google Shape;1189;p121"/>
          <p:cNvSpPr txBox="1"/>
          <p:nvPr/>
        </p:nvSpPr>
        <p:spPr>
          <a:xfrm>
            <a:off x="828375" y="3651487"/>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172.31.0.0/16</a:t>
            </a:r>
            <a:endParaRPr/>
          </a:p>
        </p:txBody>
      </p:sp>
      <p:sp>
        <p:nvSpPr>
          <p:cNvPr id="1190" name="Google Shape;1190;p121"/>
          <p:cNvSpPr txBox="1"/>
          <p:nvPr/>
        </p:nvSpPr>
        <p:spPr>
          <a:xfrm>
            <a:off x="6727898" y="3651487"/>
            <a:ext cx="14619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10.77.0.0/16</a:t>
            </a:r>
            <a:endParaRPr/>
          </a:p>
        </p:txBody>
      </p:sp>
      <p:pic>
        <p:nvPicPr>
          <p:cNvPr id="1191" name="Google Shape;1191;p121"/>
          <p:cNvPicPr preferRelativeResize="0"/>
          <p:nvPr/>
        </p:nvPicPr>
        <p:blipFill>
          <a:blip r:embed="rId3">
            <a:alphaModFix/>
          </a:blip>
          <a:stretch>
            <a:fillRect/>
          </a:stretch>
        </p:blipFill>
        <p:spPr>
          <a:xfrm>
            <a:off x="1101000" y="2597030"/>
            <a:ext cx="905675" cy="910356"/>
          </a:xfrm>
          <a:prstGeom prst="rect">
            <a:avLst/>
          </a:prstGeom>
          <a:noFill/>
          <a:ln>
            <a:noFill/>
          </a:ln>
        </p:spPr>
      </p:pic>
      <p:pic>
        <p:nvPicPr>
          <p:cNvPr id="1192" name="Google Shape;1192;p121"/>
          <p:cNvPicPr preferRelativeResize="0"/>
          <p:nvPr/>
        </p:nvPicPr>
        <p:blipFill>
          <a:blip r:embed="rId3">
            <a:alphaModFix/>
          </a:blip>
          <a:stretch>
            <a:fillRect/>
          </a:stretch>
        </p:blipFill>
        <p:spPr>
          <a:xfrm>
            <a:off x="6869850" y="2597030"/>
            <a:ext cx="905675" cy="910356"/>
          </a:xfrm>
          <a:prstGeom prst="rect">
            <a:avLst/>
          </a:prstGeom>
          <a:noFill/>
          <a:ln>
            <a:noFill/>
          </a:ln>
        </p:spPr>
      </p:pic>
      <p:pic>
        <p:nvPicPr>
          <p:cNvPr id="1193" name="Google Shape;1193;p121"/>
          <p:cNvPicPr preferRelativeResize="0"/>
          <p:nvPr/>
        </p:nvPicPr>
        <p:blipFill>
          <a:blip r:embed="rId4">
            <a:alphaModFix/>
          </a:blip>
          <a:stretch>
            <a:fillRect/>
          </a:stretch>
        </p:blipFill>
        <p:spPr>
          <a:xfrm>
            <a:off x="3881350" y="2938762"/>
            <a:ext cx="523700" cy="5237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22"/>
          <p:cNvSpPr txBox="1"/>
          <p:nvPr>
            <p:ph idx="1" type="subTitle"/>
          </p:nvPr>
        </p:nvSpPr>
        <p:spPr>
          <a:xfrm>
            <a:off x="154050" y="145200"/>
            <a:ext cx="8612400" cy="64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Today’s Architecture - 2</a:t>
            </a:r>
            <a:endParaRPr>
              <a:solidFill>
                <a:srgbClr val="FF7A00"/>
              </a:solidFill>
              <a:latin typeface="EB Garamond"/>
              <a:ea typeface="EB Garamond"/>
              <a:cs typeface="EB Garamond"/>
              <a:sym typeface="EB Garamond"/>
            </a:endParaRPr>
          </a:p>
        </p:txBody>
      </p:sp>
      <p:cxnSp>
        <p:nvCxnSpPr>
          <p:cNvPr id="1199" name="Google Shape;1199;p122"/>
          <p:cNvCxnSpPr>
            <a:stCxn id="1200" idx="3"/>
            <a:endCxn id="1201" idx="0"/>
          </p:cNvCxnSpPr>
          <p:nvPr/>
        </p:nvCxnSpPr>
        <p:spPr>
          <a:xfrm>
            <a:off x="2071103" y="1720697"/>
            <a:ext cx="2247300" cy="1560600"/>
          </a:xfrm>
          <a:prstGeom prst="straightConnector1">
            <a:avLst/>
          </a:prstGeom>
          <a:noFill/>
          <a:ln cap="flat" cmpd="sng" w="19050">
            <a:solidFill>
              <a:schemeClr val="dk2"/>
            </a:solidFill>
            <a:prstDash val="solid"/>
            <a:round/>
            <a:headEnd len="med" w="med" type="stealth"/>
            <a:tailEnd len="med" w="med" type="stealth"/>
          </a:ln>
        </p:spPr>
      </p:cxnSp>
      <p:sp>
        <p:nvSpPr>
          <p:cNvPr id="1202" name="Google Shape;1202;p122"/>
          <p:cNvSpPr txBox="1"/>
          <p:nvPr/>
        </p:nvSpPr>
        <p:spPr>
          <a:xfrm>
            <a:off x="892803" y="2319976"/>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172.31.0.0/16</a:t>
            </a:r>
            <a:endParaRPr/>
          </a:p>
        </p:txBody>
      </p:sp>
      <p:sp>
        <p:nvSpPr>
          <p:cNvPr id="1203" name="Google Shape;1203;p122"/>
          <p:cNvSpPr txBox="1"/>
          <p:nvPr/>
        </p:nvSpPr>
        <p:spPr>
          <a:xfrm>
            <a:off x="3723726" y="4335781"/>
            <a:ext cx="14619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10.77.0.0/16</a:t>
            </a:r>
            <a:endParaRPr/>
          </a:p>
        </p:txBody>
      </p:sp>
      <p:pic>
        <p:nvPicPr>
          <p:cNvPr id="1200" name="Google Shape;1200;p122"/>
          <p:cNvPicPr preferRelativeResize="0"/>
          <p:nvPr/>
        </p:nvPicPr>
        <p:blipFill>
          <a:blip r:embed="rId3">
            <a:alphaModFix/>
          </a:blip>
          <a:stretch>
            <a:fillRect/>
          </a:stretch>
        </p:blipFill>
        <p:spPr>
          <a:xfrm>
            <a:off x="1165428" y="1265519"/>
            <a:ext cx="905675" cy="910356"/>
          </a:xfrm>
          <a:prstGeom prst="rect">
            <a:avLst/>
          </a:prstGeom>
          <a:noFill/>
          <a:ln>
            <a:noFill/>
          </a:ln>
        </p:spPr>
      </p:pic>
      <p:pic>
        <p:nvPicPr>
          <p:cNvPr id="1201" name="Google Shape;1201;p122"/>
          <p:cNvPicPr preferRelativeResize="0"/>
          <p:nvPr/>
        </p:nvPicPr>
        <p:blipFill>
          <a:blip r:embed="rId3">
            <a:alphaModFix/>
          </a:blip>
          <a:stretch>
            <a:fillRect/>
          </a:stretch>
        </p:blipFill>
        <p:spPr>
          <a:xfrm>
            <a:off x="3865678" y="3281324"/>
            <a:ext cx="905675" cy="910356"/>
          </a:xfrm>
          <a:prstGeom prst="rect">
            <a:avLst/>
          </a:prstGeom>
          <a:noFill/>
          <a:ln>
            <a:noFill/>
          </a:ln>
        </p:spPr>
      </p:pic>
      <p:pic>
        <p:nvPicPr>
          <p:cNvPr id="1204" name="Google Shape;1204;p122"/>
          <p:cNvPicPr preferRelativeResize="0"/>
          <p:nvPr/>
        </p:nvPicPr>
        <p:blipFill>
          <a:blip r:embed="rId4">
            <a:alphaModFix/>
          </a:blip>
          <a:stretch>
            <a:fillRect/>
          </a:stretch>
        </p:blipFill>
        <p:spPr>
          <a:xfrm>
            <a:off x="2882728" y="2169743"/>
            <a:ext cx="523700" cy="523700"/>
          </a:xfrm>
          <a:prstGeom prst="rect">
            <a:avLst/>
          </a:prstGeom>
          <a:noFill/>
          <a:ln>
            <a:noFill/>
          </a:ln>
        </p:spPr>
      </p:pic>
      <p:sp>
        <p:nvSpPr>
          <p:cNvPr id="1205" name="Google Shape;1205;p122"/>
          <p:cNvSpPr txBox="1"/>
          <p:nvPr/>
        </p:nvSpPr>
        <p:spPr>
          <a:xfrm>
            <a:off x="6339028" y="2211491"/>
            <a:ext cx="17844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10.66.0.0/16</a:t>
            </a:r>
            <a:endParaRPr/>
          </a:p>
        </p:txBody>
      </p:sp>
      <p:pic>
        <p:nvPicPr>
          <p:cNvPr id="1206" name="Google Shape;1206;p122"/>
          <p:cNvPicPr preferRelativeResize="0"/>
          <p:nvPr/>
        </p:nvPicPr>
        <p:blipFill>
          <a:blip r:embed="rId3">
            <a:alphaModFix/>
          </a:blip>
          <a:stretch>
            <a:fillRect/>
          </a:stretch>
        </p:blipFill>
        <p:spPr>
          <a:xfrm>
            <a:off x="6611653" y="1157035"/>
            <a:ext cx="905675" cy="910356"/>
          </a:xfrm>
          <a:prstGeom prst="rect">
            <a:avLst/>
          </a:prstGeom>
          <a:noFill/>
          <a:ln>
            <a:noFill/>
          </a:ln>
        </p:spPr>
      </p:pic>
      <p:cxnSp>
        <p:nvCxnSpPr>
          <p:cNvPr id="1207" name="Google Shape;1207;p122"/>
          <p:cNvCxnSpPr>
            <a:stCxn id="1206" idx="1"/>
            <a:endCxn id="1201" idx="0"/>
          </p:cNvCxnSpPr>
          <p:nvPr/>
        </p:nvCxnSpPr>
        <p:spPr>
          <a:xfrm flipH="1">
            <a:off x="4318453" y="1612213"/>
            <a:ext cx="2293200" cy="1669200"/>
          </a:xfrm>
          <a:prstGeom prst="straightConnector1">
            <a:avLst/>
          </a:prstGeom>
          <a:noFill/>
          <a:ln cap="flat" cmpd="sng" w="9525">
            <a:solidFill>
              <a:schemeClr val="dk2"/>
            </a:solidFill>
            <a:prstDash val="solid"/>
            <a:round/>
            <a:headEnd len="med" w="med" type="stealth"/>
            <a:tailEnd len="med" w="med" type="stealth"/>
          </a:ln>
        </p:spPr>
      </p:cxnSp>
      <p:pic>
        <p:nvPicPr>
          <p:cNvPr id="1208" name="Google Shape;1208;p122"/>
          <p:cNvPicPr preferRelativeResize="0"/>
          <p:nvPr/>
        </p:nvPicPr>
        <p:blipFill>
          <a:blip r:embed="rId4">
            <a:alphaModFix/>
          </a:blip>
          <a:stretch>
            <a:fillRect/>
          </a:stretch>
        </p:blipFill>
        <p:spPr>
          <a:xfrm>
            <a:off x="5203203" y="2147318"/>
            <a:ext cx="523700" cy="5237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23"/>
          <p:cNvSpPr txBox="1"/>
          <p:nvPr>
            <p:ph idx="1" type="subTitle"/>
          </p:nvPr>
        </p:nvSpPr>
        <p:spPr>
          <a:xfrm>
            <a:off x="154050" y="180450"/>
            <a:ext cx="8612400" cy="310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7A00"/>
                </a:solidFill>
                <a:latin typeface="EB Garamond"/>
                <a:ea typeface="EB Garamond"/>
                <a:cs typeface="EB Garamond"/>
                <a:sym typeface="EB Garamond"/>
              </a:rPr>
              <a:t>Things to Remember</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a:p>
            <a:pPr indent="0" lvl="0" marL="0" rtl="0" algn="ctr">
              <a:spcBef>
                <a:spcPts val="0"/>
              </a:spcBef>
              <a:spcAft>
                <a:spcPts val="0"/>
              </a:spcAft>
              <a:buClr>
                <a:schemeClr val="dk1"/>
              </a:buClr>
              <a:buSzPts val="1100"/>
              <a:buFont typeface="Arial"/>
              <a:buNone/>
            </a:pPr>
            <a:r>
              <a:t/>
            </a:r>
            <a:endParaRPr>
              <a:solidFill>
                <a:srgbClr val="FF7A00"/>
              </a:solidFill>
              <a:latin typeface="EB Garamond"/>
              <a:ea typeface="EB Garamond"/>
              <a:cs typeface="EB Garamond"/>
              <a:sym typeface="EB Garamond"/>
            </a:endParaRPr>
          </a:p>
        </p:txBody>
      </p:sp>
      <p:sp>
        <p:nvSpPr>
          <p:cNvPr id="1214" name="Google Shape;1214;p123"/>
          <p:cNvSpPr/>
          <p:nvPr/>
        </p:nvSpPr>
        <p:spPr>
          <a:xfrm>
            <a:off x="0" y="4800600"/>
            <a:ext cx="9164100" cy="3429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3F3F3"/>
                </a:solidFill>
                <a:latin typeface="EB Garamond"/>
                <a:ea typeface="EB Garamond"/>
                <a:cs typeface="EB Garamond"/>
                <a:sym typeface="EB Garamond"/>
              </a:rPr>
              <a:t>   knowledge portal </a:t>
            </a:r>
            <a:endParaRPr b="1" sz="1800">
              <a:solidFill>
                <a:srgbClr val="F3F3F3"/>
              </a:solidFill>
              <a:latin typeface="EB Garamond"/>
              <a:ea typeface="EB Garamond"/>
              <a:cs typeface="EB Garamond"/>
              <a:sym typeface="EB Garamond"/>
            </a:endParaRPr>
          </a:p>
        </p:txBody>
      </p:sp>
      <p:sp>
        <p:nvSpPr>
          <p:cNvPr id="1215" name="Google Shape;1215;p123"/>
          <p:cNvSpPr txBox="1"/>
          <p:nvPr/>
        </p:nvSpPr>
        <p:spPr>
          <a:xfrm>
            <a:off x="154050" y="698225"/>
            <a:ext cx="7984200" cy="3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VPC Peering is now possible between regions.</a:t>
            </a:r>
            <a:endParaRPr sz="1800">
              <a:solidFill>
                <a:srgbClr val="666666"/>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666666"/>
              </a:solidFill>
              <a:latin typeface="EB Garamond"/>
              <a:ea typeface="EB Garamond"/>
              <a:cs typeface="EB Garamond"/>
              <a:sym typeface="EB Garamond"/>
            </a:endParaRPr>
          </a:p>
          <a:p>
            <a:pPr indent="-342900" lvl="0" marL="457200" rtl="0" algn="l">
              <a:spcBef>
                <a:spcPts val="0"/>
              </a:spcBef>
              <a:spcAft>
                <a:spcPts val="0"/>
              </a:spcAft>
              <a:buClr>
                <a:srgbClr val="666666"/>
              </a:buClr>
              <a:buSzPts val="1800"/>
              <a:buFont typeface="EB Garamond"/>
              <a:buChar char="●"/>
            </a:pPr>
            <a:r>
              <a:rPr lang="en" sz="1800">
                <a:solidFill>
                  <a:srgbClr val="666666"/>
                </a:solidFill>
                <a:latin typeface="EB Garamond"/>
                <a:ea typeface="EB Garamond"/>
                <a:cs typeface="EB Garamond"/>
                <a:sym typeface="EB Garamond"/>
              </a:rPr>
              <a:t> VPC Peering does not act like a Transit VPC</a:t>
            </a:r>
            <a:endParaRPr sz="1800">
              <a:solidFill>
                <a:srgbClr val="666666"/>
              </a:solidFill>
              <a:latin typeface="EB Garamond"/>
              <a:ea typeface="EB Garamond"/>
              <a:cs typeface="EB Garamond"/>
              <a:sym typeface="EB Garamond"/>
            </a:endParaRPr>
          </a:p>
        </p:txBody>
      </p:sp>
      <p:pic>
        <p:nvPicPr>
          <p:cNvPr descr="one-to-two-vpcs-flying-v.png" id="1216" name="Google Shape;1216;p123"/>
          <p:cNvPicPr preferRelativeResize="0"/>
          <p:nvPr/>
        </p:nvPicPr>
        <p:blipFill>
          <a:blip r:embed="rId3">
            <a:alphaModFix/>
          </a:blip>
          <a:stretch>
            <a:fillRect/>
          </a:stretch>
        </p:blipFill>
        <p:spPr>
          <a:xfrm>
            <a:off x="3086100" y="2579613"/>
            <a:ext cx="2971800" cy="174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